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312" r:id="rId4"/>
    <p:sldId id="313" r:id="rId5"/>
    <p:sldId id="257" r:id="rId6"/>
    <p:sldId id="258" r:id="rId7"/>
    <p:sldId id="323" r:id="rId8"/>
    <p:sldId id="259" r:id="rId9"/>
    <p:sldId id="260" r:id="rId10"/>
    <p:sldId id="314" r:id="rId11"/>
    <p:sldId id="261" r:id="rId12"/>
    <p:sldId id="262" r:id="rId13"/>
    <p:sldId id="315" r:id="rId14"/>
    <p:sldId id="316" r:id="rId15"/>
    <p:sldId id="264" r:id="rId16"/>
    <p:sldId id="263" r:id="rId17"/>
    <p:sldId id="317" r:id="rId18"/>
    <p:sldId id="265" r:id="rId19"/>
    <p:sldId id="318" r:id="rId20"/>
    <p:sldId id="266" r:id="rId21"/>
    <p:sldId id="267" r:id="rId22"/>
    <p:sldId id="319" r:id="rId23"/>
    <p:sldId id="268" r:id="rId24"/>
    <p:sldId id="269" r:id="rId25"/>
    <p:sldId id="320" r:id="rId26"/>
    <p:sldId id="270" r:id="rId27"/>
    <p:sldId id="271" r:id="rId28"/>
    <p:sldId id="321" r:id="rId29"/>
    <p:sldId id="272" r:id="rId30"/>
    <p:sldId id="273" r:id="rId31"/>
    <p:sldId id="274" r:id="rId32"/>
    <p:sldId id="275" r:id="rId33"/>
    <p:sldId id="277" r:id="rId34"/>
    <p:sldId id="278" r:id="rId35"/>
    <p:sldId id="324" r:id="rId36"/>
    <p:sldId id="322" r:id="rId37"/>
    <p:sldId id="310" r:id="rId38"/>
    <p:sldId id="311" r:id="rId39"/>
    <p:sldId id="279" r:id="rId40"/>
    <p:sldId id="280" r:id="rId41"/>
    <p:sldId id="281" r:id="rId42"/>
    <p:sldId id="282" r:id="rId43"/>
    <p:sldId id="283" r:id="rId44"/>
    <p:sldId id="284" r:id="rId45"/>
    <p:sldId id="285" r:id="rId46"/>
    <p:sldId id="286" r:id="rId47"/>
    <p:sldId id="287" r:id="rId48"/>
    <p:sldId id="325" r:id="rId49"/>
    <p:sldId id="288" r:id="rId50"/>
    <p:sldId id="328" r:id="rId51"/>
    <p:sldId id="326" r:id="rId52"/>
    <p:sldId id="327" r:id="rId53"/>
    <p:sldId id="329" r:id="rId54"/>
    <p:sldId id="330" r:id="rId55"/>
    <p:sldId id="331" r:id="rId56"/>
    <p:sldId id="289" r:id="rId57"/>
    <p:sldId id="290" r:id="rId58"/>
    <p:sldId id="291" r:id="rId59"/>
    <p:sldId id="293" r:id="rId60"/>
    <p:sldId id="332" r:id="rId61"/>
    <p:sldId id="292" r:id="rId62"/>
    <p:sldId id="294" r:id="rId63"/>
    <p:sldId id="333" r:id="rId64"/>
    <p:sldId id="296" r:id="rId65"/>
    <p:sldId id="297" r:id="rId66"/>
    <p:sldId id="298" r:id="rId67"/>
    <p:sldId id="339" r:id="rId68"/>
    <p:sldId id="299" r:id="rId69"/>
    <p:sldId id="300" r:id="rId70"/>
    <p:sldId id="301" r:id="rId71"/>
    <p:sldId id="340" r:id="rId72"/>
    <p:sldId id="302" r:id="rId73"/>
    <p:sldId id="303" r:id="rId74"/>
    <p:sldId id="304" r:id="rId75"/>
    <p:sldId id="305" r:id="rId76"/>
    <p:sldId id="341" r:id="rId77"/>
    <p:sldId id="309" r:id="rId78"/>
    <p:sldId id="342" r:id="rId79"/>
    <p:sldId id="306" r:id="rId80"/>
    <p:sldId id="334" r:id="rId81"/>
    <p:sldId id="343" r:id="rId82"/>
    <p:sldId id="335" r:id="rId83"/>
    <p:sldId id="344" r:id="rId84"/>
    <p:sldId id="336" r:id="rId85"/>
    <p:sldId id="337" r:id="rId86"/>
    <p:sldId id="338" r:id="rId87"/>
    <p:sldId id="308"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9DCDB1-C625-46EE-8A22-36EEAD6C1804}"/>
              </a:ext>
            </a:extLst>
          </p:cNvPr>
          <p:cNvSpPr>
            <a:spLocks noGrp="1"/>
          </p:cNvSpPr>
          <p:nvPr>
            <p:ph type="ctrTitle"/>
          </p:nvPr>
        </p:nvSpPr>
        <p:spPr>
          <a:xfrm>
            <a:off x="1828801" y="360728"/>
            <a:ext cx="9675812" cy="2155969"/>
          </a:xfrm>
        </p:spPr>
        <p:txBody>
          <a:bodyPr>
            <a:normAutofit/>
          </a:bodyPr>
          <a:lstStyle/>
          <a:p>
            <a:pPr algn="ctr"/>
            <a:endParaRPr lang="hu-HU" b="1" dirty="0"/>
          </a:p>
        </p:txBody>
      </p:sp>
      <p:sp>
        <p:nvSpPr>
          <p:cNvPr id="3" name="Alcím 2">
            <a:extLst>
              <a:ext uri="{FF2B5EF4-FFF2-40B4-BE49-F238E27FC236}">
                <a16:creationId xmlns:a16="http://schemas.microsoft.com/office/drawing/2014/main" id="{36AA97A2-46AF-464C-9903-500F2087CEA5}"/>
              </a:ext>
            </a:extLst>
          </p:cNvPr>
          <p:cNvSpPr>
            <a:spLocks noGrp="1"/>
          </p:cNvSpPr>
          <p:nvPr>
            <p:ph type="subTitle" idx="1"/>
          </p:nvPr>
        </p:nvSpPr>
        <p:spPr>
          <a:xfrm>
            <a:off x="1828801" y="2843868"/>
            <a:ext cx="9675811" cy="3059795"/>
          </a:xfrm>
        </p:spPr>
        <p:txBody>
          <a:bodyPr/>
          <a:lstStyle/>
          <a:p>
            <a:pPr algn="ctr"/>
            <a:r>
              <a:rPr kumimoji="0" lang="hu-HU" sz="49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mj-ea"/>
                <a:cs typeface="Calibri" panose="020F0502020204030204" pitchFamily="34" charset="0"/>
              </a:rPr>
              <a:t>A projektciklus-menedzsment (PCM) módszertani alapelvei, alkalmazási területei és előnyei</a:t>
            </a:r>
            <a:endParaRPr lang="hu-HU"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CFA5E987-7ED8-4EBF-A5E0-62DA6B671674}"/>
              </a:ext>
            </a:extLst>
          </p:cNvPr>
          <p:cNvPicPr>
            <a:picLocks noChangeAspect="1"/>
          </p:cNvPicPr>
          <p:nvPr/>
        </p:nvPicPr>
        <p:blipFill>
          <a:blip r:embed="rId2"/>
          <a:stretch>
            <a:fillRect/>
          </a:stretch>
        </p:blipFill>
        <p:spPr>
          <a:xfrm>
            <a:off x="2702137" y="624980"/>
            <a:ext cx="7583850" cy="1761688"/>
          </a:xfrm>
          <a:prstGeom prst="rect">
            <a:avLst/>
          </a:prstGeom>
        </p:spPr>
      </p:pic>
    </p:spTree>
    <p:extLst>
      <p:ext uri="{BB962C8B-B14F-4D97-AF65-F5344CB8AC3E}">
        <p14:creationId xmlns:p14="http://schemas.microsoft.com/office/powerpoint/2010/main" val="284014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66E8FB-BBC1-4AE2-B4D7-9E979E703D5B}"/>
              </a:ext>
            </a:extLst>
          </p:cNvPr>
          <p:cNvSpPr>
            <a:spLocks noGrp="1"/>
          </p:cNvSpPr>
          <p:nvPr>
            <p:ph type="title"/>
          </p:nvPr>
        </p:nvSpPr>
        <p:spPr>
          <a:xfrm>
            <a:off x="1157681" y="327172"/>
            <a:ext cx="10620461" cy="931178"/>
          </a:xfrm>
        </p:spPr>
        <p:txBody>
          <a:bodyPr anchor="t"/>
          <a:lstStyle/>
          <a:p>
            <a:r>
              <a:rPr lang="hu-HU" b="1" dirty="0">
                <a:latin typeface="Calibri" panose="020F0502020204030204" pitchFamily="34" charset="0"/>
                <a:cs typeface="Calibri" panose="020F0502020204030204" pitchFamily="34" charset="0"/>
              </a:rPr>
              <a:t>Projekt?/Életciklus?/Modell?</a:t>
            </a:r>
          </a:p>
        </p:txBody>
      </p:sp>
      <p:sp>
        <p:nvSpPr>
          <p:cNvPr id="3" name="Szöveg helye 2">
            <a:extLst>
              <a:ext uri="{FF2B5EF4-FFF2-40B4-BE49-F238E27FC236}">
                <a16:creationId xmlns:a16="http://schemas.microsoft.com/office/drawing/2014/main" id="{30247718-3BBF-4217-B373-0790578FE140}"/>
              </a:ext>
            </a:extLst>
          </p:cNvPr>
          <p:cNvSpPr>
            <a:spLocks noGrp="1"/>
          </p:cNvSpPr>
          <p:nvPr>
            <p:ph type="body" idx="1"/>
          </p:nvPr>
        </p:nvSpPr>
        <p:spPr>
          <a:xfrm>
            <a:off x="2139193" y="1568740"/>
            <a:ext cx="9638949" cy="4962087"/>
          </a:xfrm>
        </p:spPr>
        <p:txBody>
          <a:bodyPr/>
          <a:lstStyle/>
          <a:p>
            <a:pPr algn="r"/>
            <a:endParaRPr lang="hu-HU" dirty="0"/>
          </a:p>
        </p:txBody>
      </p:sp>
      <p:pic>
        <p:nvPicPr>
          <p:cNvPr id="5" name="Kép 4">
            <a:extLst>
              <a:ext uri="{FF2B5EF4-FFF2-40B4-BE49-F238E27FC236}">
                <a16:creationId xmlns:a16="http://schemas.microsoft.com/office/drawing/2014/main" id="{23FFBEB1-5AC9-4ECB-8D0C-27C90A1A136F}"/>
              </a:ext>
            </a:extLst>
          </p:cNvPr>
          <p:cNvPicPr>
            <a:picLocks noChangeAspect="1"/>
          </p:cNvPicPr>
          <p:nvPr/>
        </p:nvPicPr>
        <p:blipFill>
          <a:blip r:embed="rId2"/>
          <a:stretch>
            <a:fillRect/>
          </a:stretch>
        </p:blipFill>
        <p:spPr>
          <a:xfrm>
            <a:off x="3182615" y="1568739"/>
            <a:ext cx="8595527" cy="4962087"/>
          </a:xfrm>
          <a:prstGeom prst="rect">
            <a:avLst/>
          </a:prstGeom>
        </p:spPr>
      </p:pic>
    </p:spTree>
    <p:extLst>
      <p:ext uri="{BB962C8B-B14F-4D97-AF65-F5344CB8AC3E}">
        <p14:creationId xmlns:p14="http://schemas.microsoft.com/office/powerpoint/2010/main" val="37235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05CA43-9F85-427F-96A1-A2B289C5B1EA}"/>
              </a:ext>
            </a:extLst>
          </p:cNvPr>
          <p:cNvSpPr>
            <a:spLocks noGrp="1"/>
          </p:cNvSpPr>
          <p:nvPr>
            <p:ph type="title"/>
          </p:nvPr>
        </p:nvSpPr>
        <p:spPr>
          <a:xfrm>
            <a:off x="1762812" y="188537"/>
            <a:ext cx="9741799" cy="2262432"/>
          </a:xfrm>
        </p:spPr>
        <p:txBody>
          <a:bodyPr>
            <a:noAutofit/>
          </a:bodyPr>
          <a:lstStyle/>
          <a:p>
            <a:r>
              <a:rPr lang="hu-HU" sz="2000" b="1" dirty="0">
                <a:effectLst/>
                <a:latin typeface="Calibri" panose="020F0502020204030204" pitchFamily="34" charset="0"/>
                <a:ea typeface="Calibri" panose="020F0502020204030204" pitchFamily="34" charset="0"/>
                <a:cs typeface="Calibri" panose="020F0502020204030204" pitchFamily="34" charset="0"/>
              </a:rPr>
              <a:t>AZ ÁLTALÁNOS PROJEKTCIKLUS SZAKASZAI: </a:t>
            </a:r>
            <a:br>
              <a:rPr lang="hu-HU" sz="2000" dirty="0">
                <a:effectLst/>
                <a:latin typeface="Calibri" panose="020F0502020204030204" pitchFamily="34" charset="0"/>
                <a:ea typeface="Calibri" panose="020F0502020204030204" pitchFamily="34" charset="0"/>
                <a:cs typeface="Calibri" panose="020F0502020204030204" pitchFamily="34" charset="0"/>
              </a:rPr>
            </a:br>
            <a:r>
              <a:rPr lang="hu-HU"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PROGRAMOZÁS,</a:t>
            </a:r>
            <a:br>
              <a:rPr lang="hu-HU" sz="2000" b="1" dirty="0">
                <a:effectLst/>
                <a:latin typeface="Calibri" panose="020F0502020204030204" pitchFamily="34" charset="0"/>
                <a:ea typeface="Calibri" panose="020F0502020204030204" pitchFamily="34" charset="0"/>
                <a:cs typeface="Calibri" panose="020F0502020204030204" pitchFamily="34" charset="0"/>
              </a:rPr>
            </a:br>
            <a:r>
              <a:rPr lang="hu-HU"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KONCEPCIÓ, ILLESZKEDÉS (IDENTIFIKÁCIÓ)</a:t>
            </a:r>
            <a:br>
              <a:rPr lang="hu-HU" sz="2000" b="1" dirty="0">
                <a:effectLst/>
                <a:latin typeface="Calibri" panose="020F0502020204030204" pitchFamily="34" charset="0"/>
                <a:ea typeface="Calibri" panose="020F0502020204030204" pitchFamily="34" charset="0"/>
                <a:cs typeface="Calibri" panose="020F0502020204030204" pitchFamily="34" charset="0"/>
              </a:rPr>
            </a:br>
            <a:r>
              <a:rPr lang="hu-HU"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TERVEZÉS,</a:t>
            </a:r>
            <a:br>
              <a:rPr lang="hu-HU" sz="2000" b="1" dirty="0">
                <a:effectLst/>
                <a:latin typeface="Calibri" panose="020F0502020204030204" pitchFamily="34" charset="0"/>
                <a:ea typeface="Calibri" panose="020F0502020204030204" pitchFamily="34" charset="0"/>
                <a:cs typeface="Calibri" panose="020F0502020204030204" pitchFamily="34" charset="0"/>
              </a:rPr>
            </a:br>
            <a:r>
              <a:rPr lang="hu-HU"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FINANSZÍROZÁS</a:t>
            </a:r>
            <a:br>
              <a:rPr lang="hu-HU" sz="2000" b="1" dirty="0">
                <a:effectLst/>
                <a:latin typeface="Calibri" panose="020F0502020204030204" pitchFamily="34" charset="0"/>
                <a:ea typeface="Calibri" panose="020F0502020204030204" pitchFamily="34" charset="0"/>
                <a:cs typeface="Calibri" panose="020F0502020204030204" pitchFamily="34" charset="0"/>
              </a:rPr>
            </a:br>
            <a:r>
              <a:rPr lang="hu-HU"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MEGVALÓSÍTÁS, VALAMINT</a:t>
            </a:r>
            <a:br>
              <a:rPr lang="hu-HU" sz="2000" b="1" dirty="0">
                <a:effectLst/>
                <a:latin typeface="Calibri" panose="020F0502020204030204" pitchFamily="34" charset="0"/>
                <a:ea typeface="Calibri" panose="020F0502020204030204" pitchFamily="34" charset="0"/>
                <a:cs typeface="Calibri" panose="020F0502020204030204" pitchFamily="34" charset="0"/>
              </a:rPr>
            </a:br>
            <a:r>
              <a:rPr lang="hu-HU"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hu-HU" sz="2000" b="1" dirty="0">
                <a:effectLst/>
                <a:latin typeface="Calibri" panose="020F0502020204030204" pitchFamily="34" charset="0"/>
                <a:ea typeface="Calibri" panose="020F0502020204030204" pitchFamily="34" charset="0"/>
                <a:cs typeface="Calibri" panose="020F0502020204030204" pitchFamily="34" charset="0"/>
              </a:rPr>
              <a:t>ÉRTÉKELÉS</a:t>
            </a:r>
            <a:endParaRPr lang="hu-HU" sz="2000"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C9EEC31E-77CC-4828-A6CC-0CFB783AE997}"/>
              </a:ext>
            </a:extLst>
          </p:cNvPr>
          <p:cNvSpPr>
            <a:spLocks noGrp="1"/>
          </p:cNvSpPr>
          <p:nvPr>
            <p:ph type="body" idx="1"/>
          </p:nvPr>
        </p:nvSpPr>
        <p:spPr>
          <a:xfrm>
            <a:off x="1762812" y="2450969"/>
            <a:ext cx="9741799" cy="4128939"/>
          </a:xfrm>
        </p:spPr>
        <p:txBody>
          <a:bodyPr>
            <a:normAutofit fontScale="77500" lnSpcReduction="20000"/>
          </a:bodyPr>
          <a:lstStyle/>
          <a:p>
            <a:endPar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PCM ALAPELVEI:</a:t>
            </a:r>
            <a:br>
              <a:rPr kumimoji="0" lang="hu-HU" sz="2600" b="0"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hu-HU" sz="2600" b="0"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u-HU" sz="2600" b="0"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kedvezményezettek valós igényeire koncentrál</a:t>
            </a:r>
          </a:p>
          <a:p>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fenntarthatóságot biztosító szempontokat a projekttervezésnél kezdettől fogva 	figyelembe veszi</a:t>
            </a:r>
          </a:p>
          <a:p>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projektdokumentumokat egységes forma szerint strukturálja minden releváns 	kérdés 	kapcsán, beleértve a projekt kiindulási feltételezéseit is</a:t>
            </a:r>
          </a:p>
          <a:p>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projekt-ciklus minden egyes szakaszában felülvizsgálják, módosítják, amennyiben 	szükséges, és tovább-viszik a következő szakaszba. </a:t>
            </a:r>
          </a:p>
          <a:p>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6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 rendszer egyértelművé és áttekinthetővé teszi a projekt koncepcióját és 	kontextusát, 	amelyben működik, ezáltal jobb értékelést és monitorozást tesz lehetővé.</a:t>
            </a:r>
          </a:p>
        </p:txBody>
      </p:sp>
    </p:spTree>
    <p:extLst>
      <p:ext uri="{BB962C8B-B14F-4D97-AF65-F5344CB8AC3E}">
        <p14:creationId xmlns:p14="http://schemas.microsoft.com/office/powerpoint/2010/main" val="222081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42AABA-20AA-4573-9AD3-0C10DA58D060}"/>
              </a:ext>
            </a:extLst>
          </p:cNvPr>
          <p:cNvSpPr>
            <a:spLocks noGrp="1"/>
          </p:cNvSpPr>
          <p:nvPr>
            <p:ph type="title"/>
          </p:nvPr>
        </p:nvSpPr>
        <p:spPr>
          <a:xfrm>
            <a:off x="1395168" y="131975"/>
            <a:ext cx="10109444" cy="744718"/>
          </a:xfrm>
        </p:spPr>
        <p:txBody>
          <a:bodyPr anchor="t">
            <a:noAutofit/>
          </a:bodyPr>
          <a:lstStyle/>
          <a:p>
            <a:pPr algn="ctr"/>
            <a:r>
              <a:rPr lang="hu-HU" sz="2200" b="1" dirty="0">
                <a:effectLst/>
                <a:latin typeface="Calibri" panose="020F0502020204030204" pitchFamily="34" charset="0"/>
                <a:ea typeface="Calibri" panose="020F0502020204030204" pitchFamily="34" charset="0"/>
                <a:cs typeface="Times New Roman" panose="02020603050405020304" pitchFamily="18" charset="0"/>
              </a:rPr>
              <a:t>A PROJEKTCIKLUS-MENEDZSMENT LEGFONTOSABB ALAPELVEI ÉS EZEK JELLEMZŐI</a:t>
            </a:r>
            <a:endParaRPr lang="hu-HU" sz="2200" b="1" dirty="0"/>
          </a:p>
        </p:txBody>
      </p:sp>
      <p:sp>
        <p:nvSpPr>
          <p:cNvPr id="3" name="Szöveg helye 2">
            <a:extLst>
              <a:ext uri="{FF2B5EF4-FFF2-40B4-BE49-F238E27FC236}">
                <a16:creationId xmlns:a16="http://schemas.microsoft.com/office/drawing/2014/main" id="{F1BF3B25-860B-4F7E-8952-B3A911536564}"/>
              </a:ext>
            </a:extLst>
          </p:cNvPr>
          <p:cNvSpPr>
            <a:spLocks noGrp="1"/>
          </p:cNvSpPr>
          <p:nvPr>
            <p:ph type="body" idx="1"/>
          </p:nvPr>
        </p:nvSpPr>
        <p:spPr>
          <a:xfrm>
            <a:off x="1753386" y="1008668"/>
            <a:ext cx="10109444" cy="5566527"/>
          </a:xfrm>
        </p:spPr>
        <p:txBody>
          <a:bodyPr>
            <a:normAutofit fontScale="92500"/>
          </a:bodyPr>
          <a:lstStyle/>
          <a:p>
            <a:pPr algn="just">
              <a:lnSpc>
                <a:spcPct val="110000"/>
              </a:lnSpc>
              <a:spcBef>
                <a:spcPts val="0"/>
              </a:spcBef>
            </a:pPr>
            <a:r>
              <a:rPr kumimoji="0" lang="en-US"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hu-HU" sz="2200" b="1" dirty="0">
                <a:solidFill>
                  <a:schemeClr val="accent2">
                    <a:lumMod val="75000"/>
                  </a:schemeClr>
                </a:solidFill>
                <a:latin typeface="Calibri" panose="020F0502020204030204" pitchFamily="34" charset="0"/>
                <a:cs typeface="Calibri" panose="020F0502020204030204" pitchFamily="34" charset="0"/>
              </a:rPr>
              <a:t>Alapelv a projektciklus szakaszainak következetes betartása, amely strukturált és megfelelő információn alapuló döntéshozatali eljárást biztosít.</a:t>
            </a:r>
          </a:p>
          <a:p>
            <a:pPr algn="just">
              <a:lnSpc>
                <a:spcPct val="110000"/>
              </a:lnSpc>
              <a:spcBef>
                <a:spcPts val="0"/>
              </a:spcBef>
            </a:pPr>
            <a:r>
              <a:rPr kumimoji="0" lang="en-US"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Alapelv a </a:t>
            </a:r>
            <a:r>
              <a:rPr kumimoji="0" lang="hu-HU" sz="22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p</a:t>
            </a:r>
            <a:r>
              <a:rPr lang="hu-HU" sz="2200" b="1" dirty="0" err="1">
                <a:solidFill>
                  <a:schemeClr val="accent2">
                    <a:lumMod val="75000"/>
                  </a:schemeClr>
                </a:solidFill>
                <a:latin typeface="Calibri" panose="020F0502020204030204" pitchFamily="34" charset="0"/>
                <a:cs typeface="Calibri" panose="020F0502020204030204" pitchFamily="34" charset="0"/>
              </a:rPr>
              <a:t>artnerség</a:t>
            </a:r>
            <a:r>
              <a:rPr lang="hu-HU" sz="2200" b="1" dirty="0">
                <a:solidFill>
                  <a:schemeClr val="accent2">
                    <a:lumMod val="75000"/>
                  </a:schemeClr>
                </a:solidFill>
                <a:latin typeface="Calibri" panose="020F0502020204030204" pitchFamily="34" charset="0"/>
                <a:cs typeface="Calibri" panose="020F0502020204030204" pitchFamily="34" charset="0"/>
              </a:rPr>
              <a:t> és közreműködés biztosítása, amely elősegíti, hogy a projekt világos célja, az általa nyújtandó tartós előnyök és hasznok az összes érdekelt és kedvezményezett részvételével és bevonásával kerüljenek meghatározásra a projektciklus kulcsfontosságú szakaszaiban workshop-ok és fórumok szervezésével.</a:t>
            </a:r>
          </a:p>
          <a:p>
            <a:pPr algn="just">
              <a:lnSpc>
                <a:spcPct val="110000"/>
              </a:lnSpc>
              <a:spcBef>
                <a:spcPts val="0"/>
              </a:spcBef>
            </a:pPr>
            <a:r>
              <a:rPr kumimoji="0" lang="en-US"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Alapelv a </a:t>
            </a:r>
            <a:r>
              <a:rPr kumimoji="0" lang="hu-HU" sz="22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f</a:t>
            </a:r>
            <a:r>
              <a:rPr lang="hu-HU" sz="2200" b="1" dirty="0" err="1">
                <a:solidFill>
                  <a:schemeClr val="accent2">
                    <a:lumMod val="75000"/>
                  </a:schemeClr>
                </a:solidFill>
                <a:latin typeface="Calibri" panose="020F0502020204030204" pitchFamily="34" charset="0"/>
                <a:cs typeface="Calibri" panose="020F0502020204030204" pitchFamily="34" charset="0"/>
              </a:rPr>
              <a:t>enntarthatósági</a:t>
            </a:r>
            <a:r>
              <a:rPr lang="hu-HU" sz="2200" b="1" dirty="0">
                <a:solidFill>
                  <a:schemeClr val="accent2">
                    <a:lumMod val="75000"/>
                  </a:schemeClr>
                </a:solidFill>
                <a:latin typeface="Calibri" panose="020F0502020204030204" pitchFamily="34" charset="0"/>
                <a:cs typeface="Calibri" panose="020F0502020204030204" pitchFamily="34" charset="0"/>
              </a:rPr>
              <a:t> szempontok figyelembevétele a projekttervezés során, az előnyök/hasznok tartós biztosítása érdekében.</a:t>
            </a:r>
          </a:p>
          <a:p>
            <a:pPr algn="just">
              <a:lnSpc>
                <a:spcPct val="110000"/>
              </a:lnSpc>
              <a:spcBef>
                <a:spcPts val="0"/>
              </a:spcBef>
            </a:pPr>
            <a:r>
              <a:rPr kumimoji="0" lang="en-US"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hu-HU" sz="2200" b="1" dirty="0">
                <a:solidFill>
                  <a:schemeClr val="accent2">
                    <a:lumMod val="75000"/>
                  </a:schemeClr>
                </a:solidFill>
                <a:latin typeface="Calibri" panose="020F0502020204030204" pitchFamily="34" charset="0"/>
                <a:cs typeface="Calibri" panose="020F0502020204030204" pitchFamily="34" charset="0"/>
              </a:rPr>
              <a:t>Alapelv a logikai keret módszertan / mátrix alkalmazása (amely konzisztens elemzési módszert biztosít a projekttervezés és a végrehajtás során.</a:t>
            </a:r>
          </a:p>
          <a:p>
            <a:pPr algn="just">
              <a:lnSpc>
                <a:spcPct val="110000"/>
              </a:lnSpc>
              <a:spcBef>
                <a:spcPts val="0"/>
              </a:spcBef>
            </a:pPr>
            <a:r>
              <a:rPr kumimoji="0" lang="en-US" sz="24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u-HU" sz="22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Alapelv az i</a:t>
            </a:r>
            <a:r>
              <a:rPr lang="hu-HU" sz="2200" b="1" dirty="0" err="1">
                <a:solidFill>
                  <a:schemeClr val="accent2">
                    <a:lumMod val="75000"/>
                  </a:schemeClr>
                </a:solidFill>
                <a:latin typeface="Calibri" panose="020F0502020204030204" pitchFamily="34" charset="0"/>
                <a:cs typeface="Calibri" panose="020F0502020204030204" pitchFamily="34" charset="0"/>
              </a:rPr>
              <a:t>ntegrált</a:t>
            </a:r>
            <a:r>
              <a:rPr lang="hu-HU" sz="2200" b="1" dirty="0">
                <a:solidFill>
                  <a:schemeClr val="accent2">
                    <a:lumMod val="75000"/>
                  </a:schemeClr>
                </a:solidFill>
                <a:latin typeface="Calibri" panose="020F0502020204030204" pitchFamily="34" charset="0"/>
                <a:cs typeface="Calibri" panose="020F0502020204030204" pitchFamily="34" charset="0"/>
              </a:rPr>
              <a:t> megközelítés, amely az egyes projektek céljait össze kapcsolja az Európai Bizottság célkitűzéseivel és a partner-országon belüli nemzeti szintű horizontális és</a:t>
            </a:r>
          </a:p>
          <a:p>
            <a:pPr algn="just">
              <a:lnSpc>
                <a:spcPct val="110000"/>
              </a:lnSpc>
              <a:spcBef>
                <a:spcPts val="0"/>
              </a:spcBef>
            </a:pPr>
            <a:r>
              <a:rPr lang="hu-HU" sz="2200" b="1" dirty="0" err="1">
                <a:solidFill>
                  <a:schemeClr val="accent2">
                    <a:lumMod val="75000"/>
                  </a:schemeClr>
                </a:solidFill>
                <a:latin typeface="Calibri" panose="020F0502020204030204" pitchFamily="34" charset="0"/>
                <a:cs typeface="Calibri" panose="020F0502020204030204" pitchFamily="34" charset="0"/>
              </a:rPr>
              <a:t>szektorális</a:t>
            </a:r>
            <a:r>
              <a:rPr lang="hu-HU" sz="2200" b="1" dirty="0">
                <a:solidFill>
                  <a:schemeClr val="accent2">
                    <a:lumMod val="75000"/>
                  </a:schemeClr>
                </a:solidFill>
                <a:latin typeface="Calibri" panose="020F0502020204030204" pitchFamily="34" charset="0"/>
                <a:cs typeface="Calibri" panose="020F0502020204030204" pitchFamily="34" charset="0"/>
              </a:rPr>
              <a:t> célkitűzésekkel. Biztosítja, hogy a projekt-munkatervek és költségvetések az</a:t>
            </a:r>
          </a:p>
          <a:p>
            <a:pPr algn="just">
              <a:lnSpc>
                <a:spcPct val="110000"/>
              </a:lnSpc>
              <a:spcBef>
                <a:spcPts val="0"/>
              </a:spcBef>
            </a:pPr>
            <a:r>
              <a:rPr lang="hu-HU" sz="2200" b="1" dirty="0">
                <a:solidFill>
                  <a:schemeClr val="accent2">
                    <a:lumMod val="75000"/>
                  </a:schemeClr>
                </a:solidFill>
                <a:latin typeface="Calibri" panose="020F0502020204030204" pitchFamily="34" charset="0"/>
                <a:cs typeface="Calibri" panose="020F0502020204030204" pitchFamily="34" charset="0"/>
              </a:rPr>
              <a:t>LKM módszertan alkalmazásával készüljenek, továbbá egységes formátumot használ a</a:t>
            </a:r>
          </a:p>
          <a:p>
            <a:pPr algn="just">
              <a:lnSpc>
                <a:spcPct val="110000"/>
              </a:lnSpc>
              <a:spcBef>
                <a:spcPts val="0"/>
              </a:spcBef>
            </a:pPr>
            <a:r>
              <a:rPr lang="hu-HU" sz="2200" b="1" dirty="0">
                <a:solidFill>
                  <a:schemeClr val="accent2">
                    <a:lumMod val="75000"/>
                  </a:schemeClr>
                </a:solidFill>
                <a:latin typeface="Calibri" panose="020F0502020204030204" pitchFamily="34" charset="0"/>
                <a:cs typeface="Calibri" panose="020F0502020204030204" pitchFamily="34" charset="0"/>
              </a:rPr>
              <a:t>kulcsfontosságú kérdések konzisztens és teljes körű dokumentálásához.</a:t>
            </a:r>
          </a:p>
          <a:p>
            <a:endParaRPr lang="hu-HU" dirty="0"/>
          </a:p>
        </p:txBody>
      </p:sp>
    </p:spTree>
    <p:extLst>
      <p:ext uri="{BB962C8B-B14F-4D97-AF65-F5344CB8AC3E}">
        <p14:creationId xmlns:p14="http://schemas.microsoft.com/office/powerpoint/2010/main" val="315507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9C8948-B32B-4E8E-B666-589249DFB665}"/>
              </a:ext>
            </a:extLst>
          </p:cNvPr>
          <p:cNvSpPr>
            <a:spLocks noGrp="1"/>
          </p:cNvSpPr>
          <p:nvPr>
            <p:ph type="title"/>
          </p:nvPr>
        </p:nvSpPr>
        <p:spPr>
          <a:xfrm>
            <a:off x="1317072" y="436229"/>
            <a:ext cx="10187539" cy="973122"/>
          </a:xfrm>
        </p:spPr>
        <p:txBody>
          <a:bodyPr anchor="t"/>
          <a:lstStyle/>
          <a:p>
            <a:pPr algn="ctr"/>
            <a:r>
              <a:rPr lang="hu-HU" b="1" dirty="0"/>
              <a:t>PROJEKTCIKLUS-SZAKASZOK</a:t>
            </a:r>
          </a:p>
        </p:txBody>
      </p:sp>
      <p:sp>
        <p:nvSpPr>
          <p:cNvPr id="3" name="Szöveg helye 2">
            <a:extLst>
              <a:ext uri="{FF2B5EF4-FFF2-40B4-BE49-F238E27FC236}">
                <a16:creationId xmlns:a16="http://schemas.microsoft.com/office/drawing/2014/main" id="{F0C67625-C82E-4B8E-B37E-B9A21C259CE5}"/>
              </a:ext>
            </a:extLst>
          </p:cNvPr>
          <p:cNvSpPr>
            <a:spLocks noGrp="1"/>
          </p:cNvSpPr>
          <p:nvPr>
            <p:ph type="body" idx="1"/>
          </p:nvPr>
        </p:nvSpPr>
        <p:spPr>
          <a:xfrm>
            <a:off x="1837190" y="2046914"/>
            <a:ext cx="9667422" cy="4374858"/>
          </a:xfrm>
        </p:spPr>
        <p:txBody>
          <a:bodyPr/>
          <a:lstStyle/>
          <a:p>
            <a:pPr algn="ctr"/>
            <a:endParaRPr lang="hu-HU" dirty="0"/>
          </a:p>
        </p:txBody>
      </p:sp>
      <p:pic>
        <p:nvPicPr>
          <p:cNvPr id="5" name="Kép 4">
            <a:extLst>
              <a:ext uri="{FF2B5EF4-FFF2-40B4-BE49-F238E27FC236}">
                <a16:creationId xmlns:a16="http://schemas.microsoft.com/office/drawing/2014/main" id="{FE12139C-07EB-4072-B942-627B8C89622F}"/>
              </a:ext>
            </a:extLst>
          </p:cNvPr>
          <p:cNvPicPr>
            <a:picLocks noChangeAspect="1"/>
          </p:cNvPicPr>
          <p:nvPr/>
        </p:nvPicPr>
        <p:blipFill>
          <a:blip r:embed="rId2"/>
          <a:stretch>
            <a:fillRect/>
          </a:stretch>
        </p:blipFill>
        <p:spPr>
          <a:xfrm>
            <a:off x="2654547" y="2046914"/>
            <a:ext cx="8543925" cy="4705350"/>
          </a:xfrm>
          <a:prstGeom prst="rect">
            <a:avLst/>
          </a:prstGeom>
        </p:spPr>
      </p:pic>
    </p:spTree>
    <p:extLst>
      <p:ext uri="{BB962C8B-B14F-4D97-AF65-F5344CB8AC3E}">
        <p14:creationId xmlns:p14="http://schemas.microsoft.com/office/powerpoint/2010/main" val="95050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F0EB0F-6027-4A39-8A9A-770D6F0A4022}"/>
              </a:ext>
            </a:extLst>
          </p:cNvPr>
          <p:cNvSpPr>
            <a:spLocks noGrp="1"/>
          </p:cNvSpPr>
          <p:nvPr>
            <p:ph type="ctrTitle"/>
          </p:nvPr>
        </p:nvSpPr>
        <p:spPr>
          <a:xfrm>
            <a:off x="2589213" y="260060"/>
            <a:ext cx="8915399" cy="5008226"/>
          </a:xfrm>
        </p:spPr>
        <p:txBody>
          <a:bodyPr anchor="t"/>
          <a:lstStyle/>
          <a:p>
            <a:pPr algn="ctr"/>
            <a:endParaRPr lang="hu-HU" dirty="0"/>
          </a:p>
        </p:txBody>
      </p:sp>
      <p:sp>
        <p:nvSpPr>
          <p:cNvPr id="3" name="Alcím 2">
            <a:extLst>
              <a:ext uri="{FF2B5EF4-FFF2-40B4-BE49-F238E27FC236}">
                <a16:creationId xmlns:a16="http://schemas.microsoft.com/office/drawing/2014/main" id="{98F2838D-A18E-4A7E-AB6B-F9943BDA5784}"/>
              </a:ext>
            </a:extLst>
          </p:cNvPr>
          <p:cNvSpPr>
            <a:spLocks noGrp="1"/>
          </p:cNvSpPr>
          <p:nvPr>
            <p:ph type="subTitle" idx="1"/>
          </p:nvPr>
        </p:nvSpPr>
        <p:spPr>
          <a:xfrm>
            <a:off x="2589213" y="5478011"/>
            <a:ext cx="8915399" cy="1057013"/>
          </a:xfrm>
        </p:spPr>
        <p:txBody>
          <a:bodyPr anchor="ctr">
            <a:normAutofit/>
          </a:bodyPr>
          <a:lstStyle/>
          <a:p>
            <a:pPr algn="ctr"/>
            <a:r>
              <a:rPr lang="hu-HU" sz="3200" b="1" dirty="0">
                <a:solidFill>
                  <a:schemeClr val="accent2">
                    <a:lumMod val="75000"/>
                  </a:schemeClr>
                </a:solidFill>
                <a:latin typeface="Calibri" panose="020F0502020204030204" pitchFamily="34" charset="0"/>
                <a:cs typeface="Calibri" panose="020F0502020204030204" pitchFamily="34" charset="0"/>
              </a:rPr>
              <a:t>PROGRAMOZÁS</a:t>
            </a:r>
          </a:p>
        </p:txBody>
      </p:sp>
      <p:pic>
        <p:nvPicPr>
          <p:cNvPr id="5" name="Kép 4">
            <a:extLst>
              <a:ext uri="{FF2B5EF4-FFF2-40B4-BE49-F238E27FC236}">
                <a16:creationId xmlns:a16="http://schemas.microsoft.com/office/drawing/2014/main" id="{BAFB7A03-F180-49ED-BFF0-0F5D4EBBA44F}"/>
              </a:ext>
            </a:extLst>
          </p:cNvPr>
          <p:cNvPicPr>
            <a:picLocks noChangeAspect="1"/>
          </p:cNvPicPr>
          <p:nvPr/>
        </p:nvPicPr>
        <p:blipFill>
          <a:blip r:embed="rId2"/>
          <a:stretch>
            <a:fillRect/>
          </a:stretch>
        </p:blipFill>
        <p:spPr>
          <a:xfrm>
            <a:off x="2589213" y="260060"/>
            <a:ext cx="6510693" cy="5008225"/>
          </a:xfrm>
          <a:prstGeom prst="rect">
            <a:avLst/>
          </a:prstGeom>
        </p:spPr>
      </p:pic>
    </p:spTree>
    <p:extLst>
      <p:ext uri="{BB962C8B-B14F-4D97-AF65-F5344CB8AC3E}">
        <p14:creationId xmlns:p14="http://schemas.microsoft.com/office/powerpoint/2010/main" val="62019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BBB63D-687D-4495-B229-B556E5CA9E90}"/>
              </a:ext>
            </a:extLst>
          </p:cNvPr>
          <p:cNvSpPr>
            <a:spLocks noGrp="1"/>
          </p:cNvSpPr>
          <p:nvPr>
            <p:ph type="title"/>
          </p:nvPr>
        </p:nvSpPr>
        <p:spPr>
          <a:xfrm>
            <a:off x="1809946" y="329938"/>
            <a:ext cx="9694665" cy="1018095"/>
          </a:xfrm>
        </p:spPr>
        <p:txBody>
          <a:bodyPr anchor="t">
            <a:normAutofit fontScale="90000"/>
          </a:bodyPr>
          <a:lstStyle/>
          <a:p>
            <a:pPr algn="ctr"/>
            <a:r>
              <a:rPr lang="hu-HU" b="1" dirty="0">
                <a:latin typeface="Calibri" panose="020F0502020204030204" pitchFamily="34" charset="0"/>
                <a:cs typeface="Calibri" panose="020F0502020204030204" pitchFamily="34" charset="0"/>
              </a:rPr>
              <a:t>PROGRAMOZÁS</a:t>
            </a:r>
            <a:br>
              <a:rPr lang="hu-HU" dirty="0"/>
            </a:br>
            <a:endParaRPr lang="hu-HU" dirty="0"/>
          </a:p>
        </p:txBody>
      </p:sp>
      <p:sp>
        <p:nvSpPr>
          <p:cNvPr id="3" name="Szöveg helye 2">
            <a:extLst>
              <a:ext uri="{FF2B5EF4-FFF2-40B4-BE49-F238E27FC236}">
                <a16:creationId xmlns:a16="http://schemas.microsoft.com/office/drawing/2014/main" id="{0229477A-3DC4-48C2-B93E-0D61419923B9}"/>
              </a:ext>
            </a:extLst>
          </p:cNvPr>
          <p:cNvSpPr>
            <a:spLocks noGrp="1"/>
          </p:cNvSpPr>
          <p:nvPr>
            <p:ph type="body" idx="1"/>
          </p:nvPr>
        </p:nvSpPr>
        <p:spPr>
          <a:xfrm>
            <a:off x="1809946" y="1348033"/>
            <a:ext cx="9694665" cy="5052767"/>
          </a:xfrm>
        </p:spPr>
        <p:txBody>
          <a:bodyPr/>
          <a:lstStyle/>
          <a:p>
            <a:endParaRPr lang="hu-HU" dirty="0"/>
          </a:p>
          <a:p>
            <a:pPr algn="just"/>
            <a:r>
              <a:rPr lang="hu-HU" sz="2400" b="1" dirty="0">
                <a:solidFill>
                  <a:schemeClr val="accent2">
                    <a:lumMod val="75000"/>
                  </a:schemeClr>
                </a:solidFill>
                <a:latin typeface="Calibri" panose="020F0502020204030204" pitchFamily="34" charset="0"/>
                <a:cs typeface="Calibri" panose="020F0502020204030204" pitchFamily="34" charset="0"/>
              </a:rPr>
              <a:t>A programozás keretében kerül sor az országos és szektorszintű elemzésekre az olyan problémák, korlátok és lehetőségek feltárása céljából, amelyek fejlesztési együttműködés tárgyát képezhetik.</a:t>
            </a:r>
          </a:p>
          <a:p>
            <a:pPr algn="just"/>
            <a:endParaRPr lang="hu-HU" sz="2400" b="1" dirty="0">
              <a:solidFill>
                <a:schemeClr val="accent2">
                  <a:lumMod val="75000"/>
                </a:schemeClr>
              </a:solidFill>
              <a:latin typeface="Calibri" panose="020F0502020204030204" pitchFamily="34" charset="0"/>
              <a:cs typeface="Calibri" panose="020F0502020204030204" pitchFamily="34" charset="0"/>
            </a:endParaRPr>
          </a:p>
          <a:p>
            <a:pPr algn="just"/>
            <a:r>
              <a:rPr lang="hu-HU" sz="2400" b="1" dirty="0">
                <a:solidFill>
                  <a:schemeClr val="accent2">
                    <a:lumMod val="75000"/>
                  </a:schemeClr>
                </a:solidFill>
                <a:latin typeface="Calibri" panose="020F0502020204030204" pitchFamily="34" charset="0"/>
                <a:cs typeface="Calibri" panose="020F0502020204030204" pitchFamily="34" charset="0"/>
              </a:rPr>
              <a:t>Fontos </a:t>
            </a:r>
          </a:p>
          <a:p>
            <a:pPr algn="just"/>
            <a:endParaRPr lang="hu-HU" sz="2400" b="1" dirty="0">
              <a:solidFill>
                <a:schemeClr val="accent2">
                  <a:lumMod val="75000"/>
                </a:schemeClr>
              </a:solidFill>
              <a:latin typeface="Calibri" panose="020F0502020204030204" pitchFamily="34" charset="0"/>
              <a:cs typeface="Calibri" panose="020F0502020204030204" pitchFamily="34" charset="0"/>
            </a:endParaRPr>
          </a:p>
          <a:p>
            <a:pPr marL="342900" indent="-342900" algn="just">
              <a:buFontTx/>
              <a:buChar char="-"/>
            </a:pPr>
            <a:r>
              <a:rPr lang="hu-HU" sz="2400" b="1" dirty="0">
                <a:solidFill>
                  <a:schemeClr val="accent2">
                    <a:lumMod val="75000"/>
                  </a:schemeClr>
                </a:solidFill>
                <a:latin typeface="Calibri" panose="020F0502020204030204" pitchFamily="34" charset="0"/>
                <a:cs typeface="Calibri" panose="020F0502020204030204" pitchFamily="34" charset="0"/>
              </a:rPr>
              <a:t>a fejlesztések hatásainak és komplex hatékonyságának mérlegelése,</a:t>
            </a:r>
          </a:p>
          <a:p>
            <a:pPr marL="342900" indent="-342900" algn="just">
              <a:buFontTx/>
              <a:buChar char="-"/>
            </a:pPr>
            <a:r>
              <a:rPr lang="hu-HU" sz="2400" b="1" dirty="0">
                <a:solidFill>
                  <a:schemeClr val="accent2">
                    <a:lumMod val="75000"/>
                  </a:schemeClr>
                </a:solidFill>
                <a:latin typeface="Calibri" panose="020F0502020204030204" pitchFamily="34" charset="0"/>
                <a:cs typeface="Calibri" panose="020F0502020204030204" pitchFamily="34" charset="0"/>
              </a:rPr>
              <a:t>a dinamikusan változó környezethez való folyamatos alkalmazkodás, </a:t>
            </a:r>
          </a:p>
          <a:p>
            <a:pPr marL="342900" indent="-342900" algn="just">
              <a:buFontTx/>
              <a:buChar char="-"/>
            </a:pPr>
            <a:r>
              <a:rPr lang="hu-HU" sz="2400" b="1" dirty="0">
                <a:solidFill>
                  <a:schemeClr val="accent2">
                    <a:lumMod val="75000"/>
                  </a:schemeClr>
                </a:solidFill>
                <a:latin typeface="Calibri" panose="020F0502020204030204" pitchFamily="34" charset="0"/>
                <a:cs typeface="Calibri" panose="020F0502020204030204" pitchFamily="34" charset="0"/>
              </a:rPr>
              <a:t>az önértékelésen alapuló folyamatos „tanulás”.</a:t>
            </a:r>
          </a:p>
          <a:p>
            <a:endParaRPr lang="hu-HU" dirty="0"/>
          </a:p>
          <a:p>
            <a:endParaRPr lang="hu-HU" dirty="0"/>
          </a:p>
        </p:txBody>
      </p:sp>
    </p:spTree>
    <p:extLst>
      <p:ext uri="{BB962C8B-B14F-4D97-AF65-F5344CB8AC3E}">
        <p14:creationId xmlns:p14="http://schemas.microsoft.com/office/powerpoint/2010/main" val="262314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E652AA-B301-4296-BA44-E2FE320C311D}"/>
              </a:ext>
            </a:extLst>
          </p:cNvPr>
          <p:cNvSpPr>
            <a:spLocks noGrp="1"/>
          </p:cNvSpPr>
          <p:nvPr>
            <p:ph type="title"/>
          </p:nvPr>
        </p:nvSpPr>
        <p:spPr>
          <a:xfrm>
            <a:off x="1809946" y="282804"/>
            <a:ext cx="9694665" cy="820132"/>
          </a:xfrm>
        </p:spPr>
        <p:txBody>
          <a:bodyPr anchor="t"/>
          <a:lstStyle/>
          <a:p>
            <a:pPr algn="ctr"/>
            <a:r>
              <a:rPr lang="hu-HU" b="1" dirty="0">
                <a:latin typeface="Calibri" panose="020F0502020204030204" pitchFamily="34" charset="0"/>
                <a:cs typeface="Calibri" panose="020F0502020204030204" pitchFamily="34" charset="0"/>
              </a:rPr>
              <a:t>AZ „ÖNTANULÁSI” CIKLUS</a:t>
            </a:r>
          </a:p>
        </p:txBody>
      </p:sp>
      <p:sp>
        <p:nvSpPr>
          <p:cNvPr id="3" name="Szöveg helye 2">
            <a:extLst>
              <a:ext uri="{FF2B5EF4-FFF2-40B4-BE49-F238E27FC236}">
                <a16:creationId xmlns:a16="http://schemas.microsoft.com/office/drawing/2014/main" id="{7CBD83FF-4EC7-4AEA-89C1-74F9E6CD8649}"/>
              </a:ext>
            </a:extLst>
          </p:cNvPr>
          <p:cNvSpPr>
            <a:spLocks noGrp="1"/>
          </p:cNvSpPr>
          <p:nvPr>
            <p:ph type="body" idx="1"/>
          </p:nvPr>
        </p:nvSpPr>
        <p:spPr>
          <a:xfrm>
            <a:off x="1809946" y="1677970"/>
            <a:ext cx="9694665" cy="4897225"/>
          </a:xfrm>
        </p:spPr>
        <p:txBody>
          <a:bodyPr>
            <a:normAutofit/>
          </a:bodyPr>
          <a:lstStyle/>
          <a:p>
            <a:endParaRPr lang="hu-HU" dirty="0"/>
          </a:p>
          <a:p>
            <a:r>
              <a:rPr kumimoji="0" lang="en-US" sz="20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hu-HU" b="1" dirty="0">
                <a:solidFill>
                  <a:schemeClr val="accent2">
                    <a:lumMod val="75000"/>
                  </a:schemeClr>
                </a:solidFill>
                <a:latin typeface="Calibri" panose="020F0502020204030204" pitchFamily="34" charset="0"/>
                <a:cs typeface="Calibri" panose="020F0502020204030204" pitchFamily="34" charset="0"/>
              </a:rPr>
              <a:t>Az „öntanulási” ciklus a reflexióval kezdődik, amikor arra a kérdésre kell válaszolnunk, milyen volt a teljesítményünk az elmúlt időben. Ezt követi a fogalmi keretbe illesztés, amikor azt a kérdést tesszük fel magunknak, hogyan segíthet az elmélet a teljesítményünk további javításában.</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kumimoji="0" lang="en-US" sz="20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hu-HU" b="1" dirty="0">
                <a:solidFill>
                  <a:schemeClr val="accent2">
                    <a:lumMod val="75000"/>
                  </a:schemeClr>
                </a:solidFill>
                <a:latin typeface="Calibri" panose="020F0502020204030204" pitchFamily="34" charset="0"/>
                <a:cs typeface="Calibri" panose="020F0502020204030204" pitchFamily="34" charset="0"/>
              </a:rPr>
              <a:t>A következő lépés a kísérlet, amikor arra keressük a választ, hogyan lehetünk képesek arra, hogy az új elméleti megfontolásokat lépésről-lépésre beépítsük az előttünk álló megoldásokba.</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kumimoji="0" lang="en-US" sz="2000" b="1" i="0" u="none" strike="noStrike" kern="1200" cap="none" spc="0" normalizeH="0" baseline="0" noProof="0" dirty="0">
                <a:ln>
                  <a:noFill/>
                </a:ln>
                <a:solidFill>
                  <a:srgbClr val="31B4E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hu-HU" b="1" dirty="0">
                <a:solidFill>
                  <a:schemeClr val="accent2">
                    <a:lumMod val="75000"/>
                  </a:schemeClr>
                </a:solidFill>
                <a:latin typeface="Calibri" panose="020F0502020204030204" pitchFamily="34" charset="0"/>
                <a:cs typeface="Calibri" panose="020F0502020204030204" pitchFamily="34" charset="0"/>
              </a:rPr>
              <a:t>Ezután következhet az új tervek gyakorlati megvalósítása és a nyomon követés.</a:t>
            </a:r>
          </a:p>
          <a:p>
            <a:endParaRPr lang="hu-HU" dirty="0"/>
          </a:p>
        </p:txBody>
      </p:sp>
    </p:spTree>
    <p:extLst>
      <p:ext uri="{BB962C8B-B14F-4D97-AF65-F5344CB8AC3E}">
        <p14:creationId xmlns:p14="http://schemas.microsoft.com/office/powerpoint/2010/main" val="294929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CCE6FE-6E19-478D-997A-D828E6859732}"/>
              </a:ext>
            </a:extLst>
          </p:cNvPr>
          <p:cNvSpPr>
            <a:spLocks noGrp="1"/>
          </p:cNvSpPr>
          <p:nvPr>
            <p:ph type="title"/>
          </p:nvPr>
        </p:nvSpPr>
        <p:spPr>
          <a:xfrm>
            <a:off x="1862357" y="624110"/>
            <a:ext cx="9642256" cy="1280890"/>
          </a:xfrm>
        </p:spPr>
        <p:txBody>
          <a:bodyPr/>
          <a:lstStyle/>
          <a:p>
            <a:pPr algn="ctr"/>
            <a:r>
              <a:rPr lang="hu-HU" sz="3600" b="1" dirty="0">
                <a:effectLst/>
                <a:latin typeface="Calibri" panose="020F0502020204030204" pitchFamily="34" charset="0"/>
                <a:ea typeface="Calibri" panose="020F0502020204030204" pitchFamily="34" charset="0"/>
                <a:cs typeface="Calibri" panose="020F0502020204030204" pitchFamily="34" charset="0"/>
              </a:rPr>
              <a:t>KONCEPCIÓALKOTÁS, ILLESZTÉS</a:t>
            </a:r>
            <a:endParaRPr lang="hu-HU" dirty="0"/>
          </a:p>
        </p:txBody>
      </p:sp>
      <p:pic>
        <p:nvPicPr>
          <p:cNvPr id="5" name="Tartalom helye 4">
            <a:extLst>
              <a:ext uri="{FF2B5EF4-FFF2-40B4-BE49-F238E27FC236}">
                <a16:creationId xmlns:a16="http://schemas.microsoft.com/office/drawing/2014/main" id="{E0FD26CD-DDED-4166-810C-18A32D5C4411}"/>
              </a:ext>
            </a:extLst>
          </p:cNvPr>
          <p:cNvPicPr>
            <a:picLocks noGrp="1" noChangeAspect="1"/>
          </p:cNvPicPr>
          <p:nvPr>
            <p:ph idx="1"/>
          </p:nvPr>
        </p:nvPicPr>
        <p:blipFill>
          <a:blip r:embed="rId2"/>
          <a:stretch>
            <a:fillRect/>
          </a:stretch>
        </p:blipFill>
        <p:spPr>
          <a:xfrm>
            <a:off x="1049338" y="2563343"/>
            <a:ext cx="10455275" cy="2918764"/>
          </a:xfrm>
        </p:spPr>
      </p:pic>
    </p:spTree>
    <p:extLst>
      <p:ext uri="{BB962C8B-B14F-4D97-AF65-F5344CB8AC3E}">
        <p14:creationId xmlns:p14="http://schemas.microsoft.com/office/powerpoint/2010/main" val="379834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207157-8032-4BCF-9D8D-5C3891263AE1}"/>
              </a:ext>
            </a:extLst>
          </p:cNvPr>
          <p:cNvSpPr>
            <a:spLocks noGrp="1"/>
          </p:cNvSpPr>
          <p:nvPr>
            <p:ph type="title"/>
          </p:nvPr>
        </p:nvSpPr>
        <p:spPr>
          <a:xfrm>
            <a:off x="1941922" y="113122"/>
            <a:ext cx="9562689" cy="1093509"/>
          </a:xfrm>
        </p:spPr>
        <p:txBody>
          <a:bodyPr anchor="ctr">
            <a:normAutofit fontScale="90000"/>
          </a:bodyPr>
          <a:lstStyle/>
          <a:p>
            <a:pPr algn="ctr"/>
            <a:br>
              <a:rPr lang="hu-HU" sz="3600" b="1" dirty="0">
                <a:effectLst/>
                <a:latin typeface="Calibri" panose="020F0502020204030204" pitchFamily="34" charset="0"/>
                <a:ea typeface="Calibri" panose="020F0502020204030204" pitchFamily="34" charset="0"/>
                <a:cs typeface="Calibri" panose="020F0502020204030204" pitchFamily="34" charset="0"/>
              </a:rPr>
            </a:br>
            <a:r>
              <a:rPr lang="hu-HU" sz="3600" b="1" dirty="0">
                <a:effectLst/>
                <a:latin typeface="Calibri" panose="020F0502020204030204" pitchFamily="34" charset="0"/>
                <a:ea typeface="Calibri" panose="020F0502020204030204" pitchFamily="34" charset="0"/>
                <a:cs typeface="Calibri" panose="020F0502020204030204" pitchFamily="34" charset="0"/>
              </a:rPr>
              <a:t>KONCEPCIÓALKOTÁS, ILLESZTÉS</a:t>
            </a:r>
            <a:br>
              <a:rPr lang="hu-HU" sz="1800" dirty="0">
                <a:effectLst/>
                <a:latin typeface="Calibri" panose="020F0502020204030204" pitchFamily="34" charset="0"/>
                <a:ea typeface="Calibri" panose="020F0502020204030204" pitchFamily="34" charset="0"/>
                <a:cs typeface="Times New Roman" panose="02020603050405020304" pitchFamily="18" charset="0"/>
              </a:rPr>
            </a:br>
            <a:endParaRPr lang="hu-HU" dirty="0"/>
          </a:p>
        </p:txBody>
      </p:sp>
      <p:sp>
        <p:nvSpPr>
          <p:cNvPr id="3" name="Szöveg helye 2">
            <a:extLst>
              <a:ext uri="{FF2B5EF4-FFF2-40B4-BE49-F238E27FC236}">
                <a16:creationId xmlns:a16="http://schemas.microsoft.com/office/drawing/2014/main" id="{D0DECEED-5E19-4A29-A0AE-0A0C87A37B6F}"/>
              </a:ext>
            </a:extLst>
          </p:cNvPr>
          <p:cNvSpPr>
            <a:spLocks noGrp="1"/>
          </p:cNvSpPr>
          <p:nvPr>
            <p:ph type="body" idx="1"/>
          </p:nvPr>
        </p:nvSpPr>
        <p:spPr>
          <a:xfrm>
            <a:off x="1941922" y="1206631"/>
            <a:ext cx="9562689" cy="5448693"/>
          </a:xfrm>
        </p:spPr>
        <p:txBody>
          <a:bodyPr>
            <a:normAutofit lnSpcReduction="10000"/>
          </a:bodyPr>
          <a:lstStyle/>
          <a:p>
            <a:pPr algn="just"/>
            <a:r>
              <a:rPr lang="hu-HU" b="1" dirty="0">
                <a:solidFill>
                  <a:schemeClr val="accent2">
                    <a:lumMod val="75000"/>
                  </a:schemeClr>
                </a:solidFill>
                <a:latin typeface="Calibri" panose="020F0502020204030204" pitchFamily="34" charset="0"/>
                <a:cs typeface="Calibri" panose="020F0502020204030204" pitchFamily="34" charset="0"/>
              </a:rPr>
              <a:t>-	A koncepcióalkotás során kerül sor a projektötletek meghatározására, 	beazonosítására ill. a programkeretbe való beillesztésére, valamint a 	további 	tanulmányozás céljából történő elemzésére, átvilágítására. </a:t>
            </a:r>
          </a:p>
          <a:p>
            <a:pPr algn="just"/>
            <a:r>
              <a:rPr lang="hu-HU" b="1" dirty="0">
                <a:solidFill>
                  <a:schemeClr val="accent2">
                    <a:lumMod val="75000"/>
                  </a:schemeClr>
                </a:solidFill>
                <a:latin typeface="Calibri" panose="020F0502020204030204" pitchFamily="34" charset="0"/>
                <a:cs typeface="Calibri" panose="020F0502020204030204" pitchFamily="34" charset="0"/>
              </a:rPr>
              <a:t>-	A projektciklus célja annak biztosítása, hogy az érdekcsoportok is részt 	vegyenek 	a döntésekben, és, valamint, hogy a döntések releváns és 	elégséges információn 	alapuljanak.</a:t>
            </a:r>
          </a:p>
          <a:p>
            <a:pPr algn="just"/>
            <a:r>
              <a:rPr lang="hu-HU" b="1" dirty="0">
                <a:solidFill>
                  <a:schemeClr val="accent2">
                    <a:lumMod val="75000"/>
                  </a:schemeClr>
                </a:solidFill>
                <a:latin typeface="Calibri" panose="020F0502020204030204" pitchFamily="34" charset="0"/>
                <a:cs typeface="Calibri" panose="020F0502020204030204" pitchFamily="34" charset="0"/>
              </a:rPr>
              <a:t>-	Nagyon fontos egy projekt relevanciája és finanszírozhatósága 	szempontjából, 	hogy egyrészt illeszkedjen egy már elfogadott 	programkeretbe, másrészt 	megfeleljen az összes érdekelt elvárásainak. </a:t>
            </a:r>
          </a:p>
          <a:p>
            <a:pPr algn="just"/>
            <a:r>
              <a:rPr lang="hu-HU" b="1" dirty="0">
                <a:solidFill>
                  <a:schemeClr val="accent2">
                    <a:lumMod val="75000"/>
                  </a:schemeClr>
                </a:solidFill>
                <a:latin typeface="Calibri" panose="020F0502020204030204" pitchFamily="34" charset="0"/>
                <a:cs typeface="Calibri" panose="020F0502020204030204" pitchFamily="34" charset="0"/>
              </a:rPr>
              <a:t>-	Már a projektkoncepció megalkotásánál fontos a kedvezményezett 	célcsoportjával 	történő konzultáció, az érdekeltek, kedvezményezettek 	problémáinak elemzése és 	az adott problémák lehetséges kezelési 	módjainak meghatározása. </a:t>
            </a:r>
          </a:p>
          <a:p>
            <a:pPr algn="just"/>
            <a:r>
              <a:rPr lang="hu-HU" b="1" dirty="0">
                <a:solidFill>
                  <a:schemeClr val="accent2">
                    <a:lumMod val="75000"/>
                  </a:schemeClr>
                </a:solidFill>
                <a:latin typeface="Calibri" panose="020F0502020204030204" pitchFamily="34" charset="0"/>
                <a:cs typeface="Calibri" panose="020F0502020204030204" pitchFamily="34" charset="0"/>
              </a:rPr>
              <a:t>-	Ezt követően lehet csak megalapozott döntést hozni az egyes kidolgozandó 	projekttervek relevanciájáról (mind a kedvezményezett célcsoport, mind a 	keretprogram szempontjából), valamint arról, hogy mely projekt 	koncepciókat, 	előzetes terveket érdemes továbbfejleszteni a tervezési 	szakasz során. </a:t>
            </a:r>
          </a:p>
          <a:p>
            <a:endParaRPr lang="hu-HU" dirty="0"/>
          </a:p>
        </p:txBody>
      </p:sp>
    </p:spTree>
    <p:extLst>
      <p:ext uri="{BB962C8B-B14F-4D97-AF65-F5344CB8AC3E}">
        <p14:creationId xmlns:p14="http://schemas.microsoft.com/office/powerpoint/2010/main" val="213318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69B74D-C1FC-48E0-AFC4-E9B944E69BAC}"/>
              </a:ext>
            </a:extLst>
          </p:cNvPr>
          <p:cNvSpPr>
            <a:spLocks noGrp="1"/>
          </p:cNvSpPr>
          <p:nvPr>
            <p:ph type="title"/>
          </p:nvPr>
        </p:nvSpPr>
        <p:spPr>
          <a:xfrm>
            <a:off x="1929469" y="327172"/>
            <a:ext cx="9575144" cy="830510"/>
          </a:xfrm>
        </p:spPr>
        <p:txBody>
          <a:bodyPr/>
          <a:lstStyle/>
          <a:p>
            <a:pPr algn="ctr"/>
            <a:r>
              <a:rPr lang="hu-HU" b="1" dirty="0">
                <a:latin typeface="Calibri" panose="020F0502020204030204" pitchFamily="34" charset="0"/>
                <a:cs typeface="Calibri" panose="020F0502020204030204" pitchFamily="34" charset="0"/>
              </a:rPr>
              <a:t>TERVEZÉS</a:t>
            </a:r>
          </a:p>
        </p:txBody>
      </p:sp>
      <p:pic>
        <p:nvPicPr>
          <p:cNvPr id="5" name="Tartalom helye 4">
            <a:extLst>
              <a:ext uri="{FF2B5EF4-FFF2-40B4-BE49-F238E27FC236}">
                <a16:creationId xmlns:a16="http://schemas.microsoft.com/office/drawing/2014/main" id="{6A9D18F4-5ADD-4AC0-93E2-1ADBB9678256}"/>
              </a:ext>
            </a:extLst>
          </p:cNvPr>
          <p:cNvPicPr>
            <a:picLocks noGrp="1" noChangeAspect="1"/>
          </p:cNvPicPr>
          <p:nvPr>
            <p:ph idx="1"/>
          </p:nvPr>
        </p:nvPicPr>
        <p:blipFill>
          <a:blip r:embed="rId2"/>
          <a:stretch>
            <a:fillRect/>
          </a:stretch>
        </p:blipFill>
        <p:spPr>
          <a:xfrm>
            <a:off x="2598945" y="1157288"/>
            <a:ext cx="8235535" cy="5373687"/>
          </a:xfrm>
        </p:spPr>
      </p:pic>
    </p:spTree>
    <p:extLst>
      <p:ext uri="{BB962C8B-B14F-4D97-AF65-F5344CB8AC3E}">
        <p14:creationId xmlns:p14="http://schemas.microsoft.com/office/powerpoint/2010/main" val="6194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43E39E-32FB-4329-ABFD-F144ABC61349}"/>
              </a:ext>
            </a:extLst>
          </p:cNvPr>
          <p:cNvSpPr>
            <a:spLocks noGrp="1"/>
          </p:cNvSpPr>
          <p:nvPr>
            <p:ph type="title"/>
          </p:nvPr>
        </p:nvSpPr>
        <p:spPr>
          <a:xfrm>
            <a:off x="1772240" y="234893"/>
            <a:ext cx="9732372" cy="914400"/>
          </a:xfrm>
        </p:spPr>
        <p:txBody>
          <a:bodyPr anchor="t">
            <a:normAutofit fontScale="90000"/>
          </a:bodyPr>
          <a:lstStyle/>
          <a:p>
            <a:r>
              <a:rPr lang="hu-HU" sz="4800" b="1" dirty="0">
                <a:solidFill>
                  <a:schemeClr val="accent2">
                    <a:lumMod val="75000"/>
                  </a:schemeClr>
                </a:solidFill>
                <a:latin typeface="Calibri" panose="020F0502020204030204" pitchFamily="34" charset="0"/>
                <a:cs typeface="Calibri" panose="020F0502020204030204" pitchFamily="34" charset="0"/>
              </a:rPr>
              <a:t>1. WORKSHOP</a:t>
            </a:r>
            <a:br>
              <a:rPr lang="hu-HU" sz="2400" b="1" dirty="0">
                <a:solidFill>
                  <a:schemeClr val="accent2">
                    <a:lumMod val="75000"/>
                  </a:schemeClr>
                </a:solidFill>
                <a:latin typeface="Calibri" panose="020F0502020204030204" pitchFamily="34" charset="0"/>
                <a:cs typeface="Calibri" panose="020F0502020204030204" pitchFamily="34" charset="0"/>
              </a:rPr>
            </a:br>
            <a:endParaRPr lang="hu-HU" sz="2400" dirty="0"/>
          </a:p>
        </p:txBody>
      </p:sp>
      <p:sp>
        <p:nvSpPr>
          <p:cNvPr id="3" name="Szöveg helye 2">
            <a:extLst>
              <a:ext uri="{FF2B5EF4-FFF2-40B4-BE49-F238E27FC236}">
                <a16:creationId xmlns:a16="http://schemas.microsoft.com/office/drawing/2014/main" id="{24EECD38-FD0F-4444-92EA-52FCABC16A99}"/>
              </a:ext>
            </a:extLst>
          </p:cNvPr>
          <p:cNvSpPr>
            <a:spLocks noGrp="1"/>
          </p:cNvSpPr>
          <p:nvPr>
            <p:ph type="body" idx="1"/>
          </p:nvPr>
        </p:nvSpPr>
        <p:spPr>
          <a:xfrm>
            <a:off x="1772240" y="1384184"/>
            <a:ext cx="9732372" cy="4947630"/>
          </a:xfrm>
        </p:spPr>
        <p:txBody>
          <a:bodyPr/>
          <a:lstStyle/>
          <a:p>
            <a:pPr algn="ctr"/>
            <a:endParaRPr lang="hu-HU" dirty="0"/>
          </a:p>
          <a:p>
            <a:pPr algn="ctr"/>
            <a:endParaRPr lang="hu-HU" sz="4800" b="1" dirty="0">
              <a:solidFill>
                <a:schemeClr val="accent2">
                  <a:lumMod val="75000"/>
                </a:schemeClr>
              </a:solidFill>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6AA319C9-0038-4EFF-A5F8-D9D3BAE3D431}"/>
              </a:ext>
            </a:extLst>
          </p:cNvPr>
          <p:cNvPicPr>
            <a:picLocks noChangeAspect="1"/>
          </p:cNvPicPr>
          <p:nvPr/>
        </p:nvPicPr>
        <p:blipFill>
          <a:blip r:embed="rId2"/>
          <a:stretch>
            <a:fillRect/>
          </a:stretch>
        </p:blipFill>
        <p:spPr>
          <a:xfrm>
            <a:off x="3925973" y="1247009"/>
            <a:ext cx="7578639" cy="5376098"/>
          </a:xfrm>
          <a:prstGeom prst="rect">
            <a:avLst/>
          </a:prstGeom>
        </p:spPr>
      </p:pic>
    </p:spTree>
    <p:extLst>
      <p:ext uri="{BB962C8B-B14F-4D97-AF65-F5344CB8AC3E}">
        <p14:creationId xmlns:p14="http://schemas.microsoft.com/office/powerpoint/2010/main" val="350376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B903FE-6A82-49D5-B4E8-37BB5C362CB6}"/>
              </a:ext>
            </a:extLst>
          </p:cNvPr>
          <p:cNvSpPr>
            <a:spLocks noGrp="1"/>
          </p:cNvSpPr>
          <p:nvPr>
            <p:ph type="title"/>
          </p:nvPr>
        </p:nvSpPr>
        <p:spPr>
          <a:xfrm>
            <a:off x="1432874" y="348792"/>
            <a:ext cx="10071737" cy="1008668"/>
          </a:xfrm>
        </p:spPr>
        <p:txBody>
          <a:bodyPr anchor="t"/>
          <a:lstStyle/>
          <a:p>
            <a:pPr algn="ctr"/>
            <a:r>
              <a:rPr lang="hu-HU" b="1" dirty="0">
                <a:latin typeface="Calibri" panose="020F0502020204030204" pitchFamily="34" charset="0"/>
                <a:cs typeface="Calibri" panose="020F0502020204030204" pitchFamily="34" charset="0"/>
              </a:rPr>
              <a:t>TERVEZÉS</a:t>
            </a:r>
          </a:p>
        </p:txBody>
      </p:sp>
      <p:sp>
        <p:nvSpPr>
          <p:cNvPr id="3" name="Szöveg helye 2">
            <a:extLst>
              <a:ext uri="{FF2B5EF4-FFF2-40B4-BE49-F238E27FC236}">
                <a16:creationId xmlns:a16="http://schemas.microsoft.com/office/drawing/2014/main" id="{77D2FC49-365B-4C17-A35F-826FFDD6CD7C}"/>
              </a:ext>
            </a:extLst>
          </p:cNvPr>
          <p:cNvSpPr>
            <a:spLocks noGrp="1"/>
          </p:cNvSpPr>
          <p:nvPr>
            <p:ph type="body" idx="1"/>
          </p:nvPr>
        </p:nvSpPr>
        <p:spPr>
          <a:xfrm>
            <a:off x="1677972" y="1564848"/>
            <a:ext cx="9826640" cy="4944359"/>
          </a:xfrm>
        </p:spPr>
        <p:txBody>
          <a:bodyPr/>
          <a:lstStyle/>
          <a:p>
            <a:pPr algn="just">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tervezési szakaszban a releváns projektkoncepciók alapján részletes megvalósíthatósági tanulmányok, operatív projekttervek készülnek. </a:t>
            </a:r>
          </a:p>
          <a:p>
            <a:pPr algn="just">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PCM kijelöli az egymást követő fejlesztési lépések kötelező sorrendjét és az elvégzendő feladatokat, amelynek során a projektelképzelés egy végrehajtható és értékelhető projekttervvé fejlődik. </a:t>
            </a:r>
          </a:p>
          <a:p>
            <a:pPr algn="just">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projektterv részletes kidolgozása a kedvezményezettek és az egyéb érdekcsoportok bevonásával történik. </a:t>
            </a:r>
          </a:p>
          <a:p>
            <a:pPr algn="just">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Ezt követően kerül sor a projektterv megvalósíthatóságának és fenntarthatóságának értékelésére, amelynek során választ kell adni arra, hogy sikeres lesz-e várhatóan a projekt, és képes-e hosszú távon előnyöket biztosítani a kedvezményezettek számára? </a:t>
            </a:r>
          </a:p>
          <a:p>
            <a:pPr algn="just">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fenti értékelés alapján születik döntés arról, érdemes-e a formális, a részletes pénzügyi forrásigény meghatározását tartalmazó projektjavaslatot elkészíteni, majd a finanszírozási forrásokat biztosítani a projekthez.</a:t>
            </a:r>
          </a:p>
          <a:p>
            <a:endParaRPr lang="hu-HU" dirty="0"/>
          </a:p>
        </p:txBody>
      </p:sp>
    </p:spTree>
    <p:extLst>
      <p:ext uri="{BB962C8B-B14F-4D97-AF65-F5344CB8AC3E}">
        <p14:creationId xmlns:p14="http://schemas.microsoft.com/office/powerpoint/2010/main" val="343627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93B9AA-F68E-4E64-BC5B-B1A5CDCA0266}"/>
              </a:ext>
            </a:extLst>
          </p:cNvPr>
          <p:cNvSpPr>
            <a:spLocks noGrp="1"/>
          </p:cNvSpPr>
          <p:nvPr>
            <p:ph type="title"/>
          </p:nvPr>
        </p:nvSpPr>
        <p:spPr>
          <a:xfrm>
            <a:off x="1828800" y="226243"/>
            <a:ext cx="9675811" cy="2111604"/>
          </a:xfrm>
        </p:spPr>
        <p:txBody>
          <a:bodyPr anchor="t">
            <a:normAutofit fontScale="90000"/>
          </a:bodyPr>
          <a:lstStyle/>
          <a:p>
            <a:pPr algn="just"/>
            <a:r>
              <a:rPr lang="hu-HU" sz="1800" b="1" dirty="0">
                <a:latin typeface="Calibri" panose="020F0502020204030204" pitchFamily="34" charset="0"/>
                <a:cs typeface="Calibri" panose="020F0502020204030204" pitchFamily="34" charset="0"/>
              </a:rPr>
              <a:t>A korszerű tervezésnél általános az előértékelési követelmény megjelenítése. </a:t>
            </a:r>
            <a:br>
              <a:rPr lang="hu-HU" sz="1800" b="1" dirty="0">
                <a:latin typeface="Calibri" panose="020F0502020204030204" pitchFamily="34" charset="0"/>
                <a:cs typeface="Calibri" panose="020F0502020204030204" pitchFamily="34" charset="0"/>
              </a:rPr>
            </a:br>
            <a:br>
              <a:rPr lang="hu-HU" sz="1800" b="1" dirty="0">
                <a:latin typeface="Calibri" panose="020F0502020204030204" pitchFamily="34" charset="0"/>
                <a:cs typeface="Calibri" panose="020F0502020204030204" pitchFamily="34" charset="0"/>
              </a:rPr>
            </a:br>
            <a:r>
              <a:rPr lang="hu-HU" sz="1800" b="1" dirty="0">
                <a:latin typeface="Calibri" panose="020F0502020204030204" pitchFamily="34" charset="0"/>
                <a:cs typeface="Calibri" panose="020F0502020204030204" pitchFamily="34" charset="0"/>
              </a:rPr>
              <a:t>Meg kell fogalmazni azokat a mérőszámokat, amivel a projekt teljesítményét mérni tudja. </a:t>
            </a:r>
            <a:br>
              <a:rPr lang="hu-HU" sz="1800" b="1" dirty="0">
                <a:latin typeface="Calibri" panose="020F0502020204030204" pitchFamily="34" charset="0"/>
                <a:cs typeface="Calibri" panose="020F0502020204030204" pitchFamily="34" charset="0"/>
              </a:rPr>
            </a:br>
            <a:r>
              <a:rPr lang="hu-HU" sz="1800" b="1" dirty="0">
                <a:latin typeface="Calibri" panose="020F0502020204030204" pitchFamily="34" charset="0"/>
                <a:cs typeface="Calibri" panose="020F0502020204030204" pitchFamily="34" charset="0"/>
              </a:rPr>
              <a:t>A tervezés egyik kulcsfeladata a projekt teljesítmény mérésére szolgáló mutatók, indikátorok (hozam-, eredmény-, és hatásmutatók) meghatározása, amely körültekintő vizsgálatot igényel. </a:t>
            </a:r>
            <a:br>
              <a:rPr lang="hu-HU" sz="1800" b="1" dirty="0">
                <a:latin typeface="Calibri" panose="020F0502020204030204" pitchFamily="34" charset="0"/>
                <a:cs typeface="Calibri" panose="020F0502020204030204" pitchFamily="34" charset="0"/>
              </a:rPr>
            </a:br>
            <a:br>
              <a:rPr lang="hu-HU" sz="1800" b="1" dirty="0">
                <a:latin typeface="Calibri" panose="020F0502020204030204" pitchFamily="34" charset="0"/>
                <a:cs typeface="Calibri" panose="020F0502020204030204" pitchFamily="34" charset="0"/>
              </a:rPr>
            </a:br>
            <a:r>
              <a:rPr lang="hu-HU" sz="1800" b="1" dirty="0">
                <a:latin typeface="Calibri" panose="020F0502020204030204" pitchFamily="34" charset="0"/>
                <a:cs typeface="Calibri" panose="020F0502020204030204" pitchFamily="34" charset="0"/>
              </a:rPr>
              <a:t>Az adott projekt sajátosságaitól függően néha komoly nehézséget okozhat olyan indikátort találni, amelynek ellenőrzéséhez a valós információ is rendelkezésre áll vagy megszerezhető.</a:t>
            </a:r>
            <a:br>
              <a:rPr lang="hu-HU" sz="1800" b="1" dirty="0"/>
            </a:br>
            <a:endParaRPr lang="hu-HU" sz="1800" b="1" dirty="0"/>
          </a:p>
        </p:txBody>
      </p:sp>
      <p:sp>
        <p:nvSpPr>
          <p:cNvPr id="3" name="Szöveg helye 2">
            <a:extLst>
              <a:ext uri="{FF2B5EF4-FFF2-40B4-BE49-F238E27FC236}">
                <a16:creationId xmlns:a16="http://schemas.microsoft.com/office/drawing/2014/main" id="{5810268C-1432-4164-A822-A162AC7F6F23}"/>
              </a:ext>
            </a:extLst>
          </p:cNvPr>
          <p:cNvSpPr>
            <a:spLocks noGrp="1"/>
          </p:cNvSpPr>
          <p:nvPr>
            <p:ph type="body" idx="1"/>
          </p:nvPr>
        </p:nvSpPr>
        <p:spPr>
          <a:xfrm>
            <a:off x="1828800" y="2667786"/>
            <a:ext cx="9675811" cy="3799002"/>
          </a:xfrm>
        </p:spPr>
        <p:txBody>
          <a:bodyPr>
            <a:normAutofit/>
          </a:bodyPr>
          <a:lstStyle/>
          <a:p>
            <a:r>
              <a:rPr lang="hu-HU" b="1" dirty="0">
                <a:solidFill>
                  <a:schemeClr val="accent2">
                    <a:lumMod val="75000"/>
                  </a:schemeClr>
                </a:solidFill>
                <a:latin typeface="Calibri" panose="020F0502020204030204" pitchFamily="34" charset="0"/>
                <a:cs typeface="Calibri" panose="020F0502020204030204" pitchFamily="34" charset="0"/>
              </a:rPr>
              <a:t>MUTATÓK - háttérinformáció </a:t>
            </a:r>
          </a:p>
          <a:p>
            <a:endParaRPr lang="hu-HU" sz="900" b="1" dirty="0">
              <a:latin typeface="Calibri" panose="020F0502020204030204" pitchFamily="34" charset="0"/>
              <a:cs typeface="Calibri" panose="020F0502020204030204" pitchFamily="34" charset="0"/>
            </a:endParaRPr>
          </a:p>
          <a:p>
            <a:pPr algn="just">
              <a:lnSpc>
                <a:spcPct val="110000"/>
              </a:lnSpc>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HOZAMMUTATÓ</a:t>
            </a:r>
            <a:r>
              <a:rPr lang="hu-HU" dirty="0">
                <a:solidFill>
                  <a:schemeClr val="accent2">
                    <a:lumMod val="75000"/>
                  </a:schemeClr>
                </a:solidFill>
                <a:latin typeface="Calibri" panose="020F0502020204030204" pitchFamily="34" charset="0"/>
                <a:cs typeface="Calibri" panose="020F0502020204030204" pitchFamily="34" charset="0"/>
              </a:rPr>
              <a:t>: megmutatja, hogy a projekt megvalósulása révén mi lesz a hozzáadott érték az adott gazdaságban, vállalkozásban, térségben.</a:t>
            </a:r>
          </a:p>
          <a:p>
            <a:pPr algn="just">
              <a:lnSpc>
                <a:spcPct val="110000"/>
              </a:lnSpc>
              <a:spcBef>
                <a:spcPts val="0"/>
              </a:spcBef>
            </a:pPr>
            <a:endParaRPr lang="hu-HU" sz="900" dirty="0">
              <a:solidFill>
                <a:schemeClr val="accent2">
                  <a:lumMod val="75000"/>
                </a:schemeClr>
              </a:solidFill>
              <a:latin typeface="Calibri" panose="020F0502020204030204" pitchFamily="34" charset="0"/>
              <a:cs typeface="Calibri" panose="020F0502020204030204" pitchFamily="34" charset="0"/>
            </a:endParaRPr>
          </a:p>
          <a:p>
            <a:pPr algn="just">
              <a:lnSpc>
                <a:spcPct val="110000"/>
              </a:lnSpc>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EREDMÉNYMUTATÓK</a:t>
            </a:r>
            <a:r>
              <a:rPr lang="hu-HU" dirty="0">
                <a:solidFill>
                  <a:schemeClr val="accent2">
                    <a:lumMod val="75000"/>
                  </a:schemeClr>
                </a:solidFill>
                <a:latin typeface="Calibri" panose="020F0502020204030204" pitchFamily="34" charset="0"/>
                <a:cs typeface="Calibri" panose="020F0502020204030204" pitchFamily="34" charset="0"/>
              </a:rPr>
              <a:t>: a projekt által generált közvetlen hatásokat mérik, például, hogy  mennyivel növelhető egy adott térségben a foglalkoztatottság, az érintett vállalkozások jövedelme.</a:t>
            </a:r>
          </a:p>
          <a:p>
            <a:pPr algn="just">
              <a:lnSpc>
                <a:spcPct val="110000"/>
              </a:lnSpc>
              <a:spcBef>
                <a:spcPts val="0"/>
              </a:spcBef>
            </a:pPr>
            <a:endParaRPr lang="hu-HU" sz="900" dirty="0">
              <a:solidFill>
                <a:schemeClr val="accent2">
                  <a:lumMod val="75000"/>
                </a:schemeClr>
              </a:solidFill>
              <a:latin typeface="Calibri" panose="020F0502020204030204" pitchFamily="34" charset="0"/>
              <a:cs typeface="Calibri" panose="020F0502020204030204" pitchFamily="34" charset="0"/>
            </a:endParaRPr>
          </a:p>
          <a:p>
            <a:pPr algn="just">
              <a:lnSpc>
                <a:spcPct val="110000"/>
              </a:lnSpc>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HATÁSMUTATÓK</a:t>
            </a:r>
            <a:r>
              <a:rPr lang="hu-HU" dirty="0">
                <a:solidFill>
                  <a:schemeClr val="accent2">
                    <a:lumMod val="75000"/>
                  </a:schemeClr>
                </a:solidFill>
                <a:latin typeface="Calibri" panose="020F0502020204030204" pitchFamily="34" charset="0"/>
                <a:cs typeface="Calibri" panose="020F0502020204030204" pitchFamily="34" charset="0"/>
              </a:rPr>
              <a:t>: hosszabb távú hatásmérést szolgálnak, amikor már a projekt megvalósul. Azt kell bizonyítani, hogy milyen hatást fejt ki a projekt az adott térségben. Ez lehet speciális és lehet átfogó.</a:t>
            </a:r>
          </a:p>
          <a:p>
            <a:endParaRPr lang="hu-HU" dirty="0"/>
          </a:p>
          <a:p>
            <a:endParaRPr lang="hu-HU" dirty="0"/>
          </a:p>
        </p:txBody>
      </p:sp>
    </p:spTree>
    <p:extLst>
      <p:ext uri="{BB962C8B-B14F-4D97-AF65-F5344CB8AC3E}">
        <p14:creationId xmlns:p14="http://schemas.microsoft.com/office/powerpoint/2010/main" val="337551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22CF9F-E149-44E3-A5EE-C06EC4AE7D48}"/>
              </a:ext>
            </a:extLst>
          </p:cNvPr>
          <p:cNvSpPr>
            <a:spLocks noGrp="1"/>
          </p:cNvSpPr>
          <p:nvPr>
            <p:ph type="title"/>
          </p:nvPr>
        </p:nvSpPr>
        <p:spPr>
          <a:xfrm>
            <a:off x="2589212" y="285226"/>
            <a:ext cx="8915399" cy="939567"/>
          </a:xfrm>
        </p:spPr>
        <p:txBody>
          <a:bodyPr anchor="t">
            <a:normAutofit/>
          </a:bodyPr>
          <a:lstStyle/>
          <a:p>
            <a:pPr algn="ctr"/>
            <a:r>
              <a:rPr lang="hu-HU" sz="3200" b="1" dirty="0">
                <a:latin typeface="Calibri" panose="020F0502020204030204" pitchFamily="34" charset="0"/>
                <a:cs typeface="Calibri" panose="020F0502020204030204" pitchFamily="34" charset="0"/>
              </a:rPr>
              <a:t>FINANSZÍROZÁS</a:t>
            </a:r>
          </a:p>
        </p:txBody>
      </p:sp>
      <p:sp>
        <p:nvSpPr>
          <p:cNvPr id="3" name="Szöveg helye 2">
            <a:extLst>
              <a:ext uri="{FF2B5EF4-FFF2-40B4-BE49-F238E27FC236}">
                <a16:creationId xmlns:a16="http://schemas.microsoft.com/office/drawing/2014/main" id="{2126744B-AD62-4D9A-B97F-9C468B240BC3}"/>
              </a:ext>
            </a:extLst>
          </p:cNvPr>
          <p:cNvSpPr>
            <a:spLocks noGrp="1"/>
          </p:cNvSpPr>
          <p:nvPr>
            <p:ph type="body" idx="1"/>
          </p:nvPr>
        </p:nvSpPr>
        <p:spPr>
          <a:xfrm>
            <a:off x="2589212" y="1610686"/>
            <a:ext cx="8915399" cy="4962088"/>
          </a:xfrm>
        </p:spPr>
        <p:txBody>
          <a:bodyPr/>
          <a:lstStyle/>
          <a:p>
            <a:pPr algn="ctr"/>
            <a:endParaRPr lang="hu-HU" dirty="0"/>
          </a:p>
        </p:txBody>
      </p:sp>
      <p:pic>
        <p:nvPicPr>
          <p:cNvPr id="5" name="Kép 4">
            <a:extLst>
              <a:ext uri="{FF2B5EF4-FFF2-40B4-BE49-F238E27FC236}">
                <a16:creationId xmlns:a16="http://schemas.microsoft.com/office/drawing/2014/main" id="{6139EDAC-35F6-4F7E-A97A-275190558CF6}"/>
              </a:ext>
            </a:extLst>
          </p:cNvPr>
          <p:cNvPicPr>
            <a:picLocks noChangeAspect="1"/>
          </p:cNvPicPr>
          <p:nvPr/>
        </p:nvPicPr>
        <p:blipFill>
          <a:blip r:embed="rId2"/>
          <a:stretch>
            <a:fillRect/>
          </a:stretch>
        </p:blipFill>
        <p:spPr>
          <a:xfrm>
            <a:off x="2589212" y="1621028"/>
            <a:ext cx="7483748" cy="4951746"/>
          </a:xfrm>
          <a:prstGeom prst="rect">
            <a:avLst/>
          </a:prstGeom>
        </p:spPr>
      </p:pic>
    </p:spTree>
    <p:extLst>
      <p:ext uri="{BB962C8B-B14F-4D97-AF65-F5344CB8AC3E}">
        <p14:creationId xmlns:p14="http://schemas.microsoft.com/office/powerpoint/2010/main" val="419914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3E9E96-F443-4F16-832C-EFAF3B0643DD}"/>
              </a:ext>
            </a:extLst>
          </p:cNvPr>
          <p:cNvSpPr>
            <a:spLocks noGrp="1"/>
          </p:cNvSpPr>
          <p:nvPr>
            <p:ph type="title"/>
          </p:nvPr>
        </p:nvSpPr>
        <p:spPr>
          <a:xfrm>
            <a:off x="1753386" y="320511"/>
            <a:ext cx="9751225" cy="1366887"/>
          </a:xfrm>
        </p:spPr>
        <p:txBody>
          <a:bodyPr anchor="t"/>
          <a:lstStyle/>
          <a:p>
            <a:pPr algn="ctr"/>
            <a:r>
              <a:rPr lang="hu-HU" b="1" dirty="0">
                <a:latin typeface="Calibri" panose="020F0502020204030204" pitchFamily="34" charset="0"/>
                <a:cs typeface="Calibri" panose="020F0502020204030204" pitchFamily="34" charset="0"/>
              </a:rPr>
              <a:t>FINANSZÍROZÁS</a:t>
            </a:r>
            <a:br>
              <a:rPr lang="hu-HU" dirty="0"/>
            </a:br>
            <a:endParaRPr lang="hu-HU" dirty="0"/>
          </a:p>
        </p:txBody>
      </p:sp>
      <p:sp>
        <p:nvSpPr>
          <p:cNvPr id="3" name="Szöveg helye 2">
            <a:extLst>
              <a:ext uri="{FF2B5EF4-FFF2-40B4-BE49-F238E27FC236}">
                <a16:creationId xmlns:a16="http://schemas.microsoft.com/office/drawing/2014/main" id="{84BDD1F1-D03B-466C-8312-C781BF520FA4}"/>
              </a:ext>
            </a:extLst>
          </p:cNvPr>
          <p:cNvSpPr>
            <a:spLocks noGrp="1"/>
          </p:cNvSpPr>
          <p:nvPr>
            <p:ph type="body" idx="1"/>
          </p:nvPr>
        </p:nvSpPr>
        <p:spPr>
          <a:xfrm>
            <a:off x="1611984" y="1508290"/>
            <a:ext cx="9892627" cy="5099900"/>
          </a:xfrm>
        </p:spPr>
        <p:txBody>
          <a:bodyPr>
            <a:normAutofit/>
          </a:bodyPr>
          <a:lstStyle/>
          <a:p>
            <a:pPr algn="just">
              <a:lnSpc>
                <a:spcPct val="107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hu-HU"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Alapelvek, feltételek</a:t>
            </a:r>
          </a:p>
          <a:p>
            <a:pPr algn="just">
              <a:lnSpc>
                <a:spcPct val="107000"/>
              </a:lnSpc>
              <a:spcAft>
                <a:spcPts val="800"/>
              </a:spcAft>
            </a:pPr>
            <a:endParaRPr lang="hu-HU"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 finanszírozási szakasz során a finanszírozó intézmények megvizsgálják a program, illetve projekt javaslatokat, és döntést hoznak arról, hogy finanszírozzák-e azt vagy sem. </a:t>
            </a:r>
            <a:endParaRPr lang="hu-HU"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 finanszírozó intézmény és a támogatott ill. kedvezményezett jogi okmány formájában megállapodik a végrehajtás módozataiban, amelyben rögzítik a projektek finanszírozására és végrehajtására vonatkozó megállapodásokat. </a:t>
            </a:r>
            <a:endParaRPr lang="hu-HU"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 projekt megvalósítása pályáztatás és az eredményes pályázat benyújtása és elnyerése után kezdődhet.</a:t>
            </a:r>
            <a:endParaRPr lang="hu-HU"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61460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C7E2D6-14E1-42E4-80F0-BFA44F1F55AB}"/>
              </a:ext>
            </a:extLst>
          </p:cNvPr>
          <p:cNvSpPr>
            <a:spLocks noGrp="1"/>
          </p:cNvSpPr>
          <p:nvPr>
            <p:ph type="title"/>
          </p:nvPr>
        </p:nvSpPr>
        <p:spPr>
          <a:xfrm>
            <a:off x="1725106" y="311086"/>
            <a:ext cx="9982984" cy="377071"/>
          </a:xfrm>
        </p:spPr>
        <p:txBody>
          <a:bodyPr anchor="t">
            <a:normAutofit fontScale="90000"/>
          </a:bodyPr>
          <a:lstStyle/>
          <a:p>
            <a:pPr algn="ctr"/>
            <a:r>
              <a:rPr lang="hu-HU" sz="2700" b="1" dirty="0">
                <a:latin typeface="Calibri" panose="020F0502020204030204" pitchFamily="34" charset="0"/>
                <a:cs typeface="Calibri" panose="020F0502020204030204" pitchFamily="34" charset="0"/>
              </a:rPr>
              <a:t>KIVÁLASZTÁSI SZEMPONTOK</a:t>
            </a:r>
            <a:br>
              <a:rPr lang="hu-HU" sz="2000" dirty="0"/>
            </a:br>
            <a:endParaRPr lang="hu-HU" sz="2000" dirty="0"/>
          </a:p>
        </p:txBody>
      </p:sp>
      <p:sp>
        <p:nvSpPr>
          <p:cNvPr id="3" name="Szöveg helye 2">
            <a:extLst>
              <a:ext uri="{FF2B5EF4-FFF2-40B4-BE49-F238E27FC236}">
                <a16:creationId xmlns:a16="http://schemas.microsoft.com/office/drawing/2014/main" id="{0A810EF7-01EE-48F6-8289-DD5A8C751B66}"/>
              </a:ext>
            </a:extLst>
          </p:cNvPr>
          <p:cNvSpPr>
            <a:spLocks noGrp="1"/>
          </p:cNvSpPr>
          <p:nvPr>
            <p:ph type="body" idx="1"/>
          </p:nvPr>
        </p:nvSpPr>
        <p:spPr>
          <a:xfrm>
            <a:off x="1725106" y="904974"/>
            <a:ext cx="9982985" cy="5641940"/>
          </a:xfrm>
        </p:spPr>
        <p:txBody>
          <a:bodyPr>
            <a:normAutofit fontScale="92500" lnSpcReduction="10000"/>
          </a:bodyPr>
          <a:lstStyle/>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 finanszírozásra alkalmas projekt kiválasztásának szempontjai közül az első, hogy garantál-e hozzáadott értéket. Ezen túl bizonyítani kell, hogy az eredmények mérhetők, amelyhez objektíven ellenőrizhető teljesítménymutatókat, indikátorokat kell találni. </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Mérni kell, tudni nemcsak az időt, de a költségeket, a teljesítményeket, az eredményeket a célokhoz kapcsolva, valamint a projekt megvalósítása után várható hatásokat. </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hu-HU" sz="220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Mindehhez</a:t>
            </a: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temérdek, valós információra is szükség van. A mérési mutatók, indikátorok kiválasztásánál tekintetbe kell venni, hogy az objektív méréshez szükséges ellenőrzési információk rendelkezésre állnak-e, ill. reális költségek mellett biztosíthatók.</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Vizsgálni kell továbbá, hogy mennyire újszerűek, megvalósíthatók, ill. fenntarthatók az eredmények. </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 pénzügyi fenntarthatóság bizonyítása nélkül egy projekt terv nem fogadható el. Bizonyítani kell, hogy abból a pénzből, amit támogatásként felhasználnak (és abból is, amit saját erőként hozzátesznek) konkrétan mit terveznek megvalósítani. </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hu-HU" sz="2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 partnerség megvalósítása – mint említettük - külön elbírálási szempont. Fontos aspektus, hogy a projekt képes-e több intézkedést komplexen összekapcsolni, felerősíteni más projektek hatását egy (adott) átfogó program megvalósítása érdekében.</a:t>
            </a:r>
            <a:endParaRPr lang="hu-HU" sz="2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3454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2E958B-C67D-4457-A0B9-72A4807B5B22}"/>
              </a:ext>
            </a:extLst>
          </p:cNvPr>
          <p:cNvSpPr>
            <a:spLocks noGrp="1"/>
          </p:cNvSpPr>
          <p:nvPr>
            <p:ph type="title"/>
          </p:nvPr>
        </p:nvSpPr>
        <p:spPr>
          <a:xfrm>
            <a:off x="2589212" y="209725"/>
            <a:ext cx="9188931" cy="5008227"/>
          </a:xfrm>
        </p:spPr>
        <p:txBody>
          <a:bodyPr anchor="t"/>
          <a:lstStyle/>
          <a:p>
            <a:pPr algn="ctr"/>
            <a:endParaRPr lang="hu-HU" dirty="0"/>
          </a:p>
        </p:txBody>
      </p:sp>
      <p:sp>
        <p:nvSpPr>
          <p:cNvPr id="3" name="Szöveg helye 2">
            <a:extLst>
              <a:ext uri="{FF2B5EF4-FFF2-40B4-BE49-F238E27FC236}">
                <a16:creationId xmlns:a16="http://schemas.microsoft.com/office/drawing/2014/main" id="{58616239-CEA0-444E-A541-5504D6327976}"/>
              </a:ext>
            </a:extLst>
          </p:cNvPr>
          <p:cNvSpPr>
            <a:spLocks noGrp="1"/>
          </p:cNvSpPr>
          <p:nvPr>
            <p:ph type="body" idx="1"/>
          </p:nvPr>
        </p:nvSpPr>
        <p:spPr>
          <a:xfrm>
            <a:off x="2589212" y="5570289"/>
            <a:ext cx="8915399" cy="1006679"/>
          </a:xfrm>
        </p:spPr>
        <p:txBody>
          <a:bodyPr anchor="ctr">
            <a:normAutofit/>
          </a:bodyPr>
          <a:lstStyle/>
          <a:p>
            <a:pPr algn="ctr"/>
            <a:r>
              <a:rPr lang="hu-HU" sz="3200" b="1" dirty="0">
                <a:solidFill>
                  <a:schemeClr val="accent2">
                    <a:lumMod val="75000"/>
                  </a:schemeClr>
                </a:solidFill>
                <a:latin typeface="Calibri" panose="020F0502020204030204" pitchFamily="34" charset="0"/>
                <a:cs typeface="Calibri" panose="020F0502020204030204" pitchFamily="34" charset="0"/>
              </a:rPr>
              <a:t>MEGVALÓSÍTÁS</a:t>
            </a:r>
          </a:p>
        </p:txBody>
      </p:sp>
      <p:pic>
        <p:nvPicPr>
          <p:cNvPr id="5" name="Kép 4">
            <a:extLst>
              <a:ext uri="{FF2B5EF4-FFF2-40B4-BE49-F238E27FC236}">
                <a16:creationId xmlns:a16="http://schemas.microsoft.com/office/drawing/2014/main" id="{04F8CBA5-C065-4EAE-9DA2-1B9219128C96}"/>
              </a:ext>
            </a:extLst>
          </p:cNvPr>
          <p:cNvPicPr>
            <a:picLocks noChangeAspect="1"/>
          </p:cNvPicPr>
          <p:nvPr/>
        </p:nvPicPr>
        <p:blipFill>
          <a:blip r:embed="rId2"/>
          <a:stretch>
            <a:fillRect/>
          </a:stretch>
        </p:blipFill>
        <p:spPr>
          <a:xfrm>
            <a:off x="3554136" y="209725"/>
            <a:ext cx="7452220" cy="4968147"/>
          </a:xfrm>
          <a:prstGeom prst="rect">
            <a:avLst/>
          </a:prstGeom>
        </p:spPr>
      </p:pic>
    </p:spTree>
    <p:extLst>
      <p:ext uri="{BB962C8B-B14F-4D97-AF65-F5344CB8AC3E}">
        <p14:creationId xmlns:p14="http://schemas.microsoft.com/office/powerpoint/2010/main" val="7273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57B1B3-5A6F-48AA-80AC-9177C3BFA735}"/>
              </a:ext>
            </a:extLst>
          </p:cNvPr>
          <p:cNvSpPr>
            <a:spLocks noGrp="1"/>
          </p:cNvSpPr>
          <p:nvPr>
            <p:ph type="title"/>
          </p:nvPr>
        </p:nvSpPr>
        <p:spPr>
          <a:xfrm>
            <a:off x="1715678" y="414780"/>
            <a:ext cx="9788933" cy="763572"/>
          </a:xfrm>
        </p:spPr>
        <p:txBody>
          <a:bodyPr/>
          <a:lstStyle/>
          <a:p>
            <a:pPr algn="ctr"/>
            <a:r>
              <a:rPr lang="hu-HU" b="1" dirty="0">
                <a:latin typeface="Calibri" panose="020F0502020204030204" pitchFamily="34" charset="0"/>
                <a:cs typeface="Calibri" panose="020F0502020204030204" pitchFamily="34" charset="0"/>
              </a:rPr>
              <a:t>MEGVALÓSÍTÁS 1.</a:t>
            </a:r>
          </a:p>
        </p:txBody>
      </p:sp>
      <p:sp>
        <p:nvSpPr>
          <p:cNvPr id="3" name="Szöveg helye 2">
            <a:extLst>
              <a:ext uri="{FF2B5EF4-FFF2-40B4-BE49-F238E27FC236}">
                <a16:creationId xmlns:a16="http://schemas.microsoft.com/office/drawing/2014/main" id="{74B20B27-F315-4971-9218-63E7CA28816C}"/>
              </a:ext>
            </a:extLst>
          </p:cNvPr>
          <p:cNvSpPr>
            <a:spLocks noGrp="1"/>
          </p:cNvSpPr>
          <p:nvPr>
            <p:ph type="body" idx="1"/>
          </p:nvPr>
        </p:nvSpPr>
        <p:spPr>
          <a:xfrm>
            <a:off x="1640264" y="1329178"/>
            <a:ext cx="10237509" cy="5326146"/>
          </a:xfrm>
        </p:spPr>
        <p:txBody>
          <a:bodyPr>
            <a:normAutofit/>
          </a:bodyPr>
          <a:lstStyle/>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Az elővizsgálaton megfelelt projektek kiválasztása és a finanszírozási döntést követően kezdődhet a projektek megvalósítása, amelyet a szerződéskötés előz meg. (Ehhez meg kell választani a szerződéskötési stratégiát, mert a pályázó sok esetben kevesebb támogatásban részesül, mint amennyire pályázott.)</a:t>
            </a:r>
          </a:p>
          <a:p>
            <a:pPr algn="just"/>
            <a:r>
              <a:rPr lang="hu-HU" b="1" dirty="0">
                <a:solidFill>
                  <a:schemeClr val="accent2">
                    <a:lumMod val="75000"/>
                  </a:schemeClr>
                </a:solidFill>
                <a:latin typeface="Calibri" panose="020F0502020204030204" pitchFamily="34" charset="0"/>
                <a:cs typeface="Calibri" panose="020F0502020204030204" pitchFamily="34" charset="0"/>
              </a:rPr>
              <a:t> </a:t>
            </a:r>
          </a:p>
          <a:p>
            <a:pPr algn="just"/>
            <a:r>
              <a:rPr lang="hu-HU" b="1" dirty="0">
                <a:solidFill>
                  <a:schemeClr val="accent2">
                    <a:lumMod val="75000"/>
                  </a:schemeClr>
                </a:solidFill>
                <a:latin typeface="Calibri" panose="020F0502020204030204" pitchFamily="34" charset="0"/>
                <a:cs typeface="Calibri" panose="020F0502020204030204" pitchFamily="34" charset="0"/>
              </a:rPr>
              <a:t>A bírálat során a projekt tervben akadhatnak olyan tevékenységek, amelyek nem ismerhetők el, azaz a támogatásból nem finanszírozhatók. Egy kompromisszumos döntés eredményeként a pályázó elfogadhatja a csökkentett támogatást, ha vállalja a saját erő felemelését. </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Az Unió a megvalósítandó projekteknél előírja, hogy a pályázó egyrészt előrehaladási-jelentések benyújtásával bizonyítsa a projekt terv szerinti haladását, amelyhez folyamatos nyomon követést, monitorozást ír elő. Beszámol arról is, hogyan teljesültek az érdekeltek, a célcsoportok elvárásai az eredeti tervhez képest.</a:t>
            </a:r>
          </a:p>
        </p:txBody>
      </p:sp>
    </p:spTree>
    <p:extLst>
      <p:ext uri="{BB962C8B-B14F-4D97-AF65-F5344CB8AC3E}">
        <p14:creationId xmlns:p14="http://schemas.microsoft.com/office/powerpoint/2010/main" val="183759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E77368-EBD3-46D0-8971-D588C9334611}"/>
              </a:ext>
            </a:extLst>
          </p:cNvPr>
          <p:cNvSpPr>
            <a:spLocks noGrp="1"/>
          </p:cNvSpPr>
          <p:nvPr>
            <p:ph type="title"/>
          </p:nvPr>
        </p:nvSpPr>
        <p:spPr>
          <a:xfrm>
            <a:off x="1668544" y="461913"/>
            <a:ext cx="9836067" cy="3065637"/>
          </a:xfrm>
        </p:spPr>
        <p:txBody>
          <a:bodyPr anchor="t"/>
          <a:lstStyle/>
          <a:p>
            <a:pPr algn="ctr"/>
            <a:r>
              <a:rPr lang="hu-HU" b="1" dirty="0">
                <a:latin typeface="Calibri" panose="020F0502020204030204" pitchFamily="34" charset="0"/>
                <a:cs typeface="Calibri" panose="020F0502020204030204" pitchFamily="34" charset="0"/>
              </a:rPr>
              <a:t>MEGVALÓSÍTÁS 2.</a:t>
            </a:r>
          </a:p>
        </p:txBody>
      </p:sp>
      <p:sp>
        <p:nvSpPr>
          <p:cNvPr id="3" name="Szöveg helye 2">
            <a:extLst>
              <a:ext uri="{FF2B5EF4-FFF2-40B4-BE49-F238E27FC236}">
                <a16:creationId xmlns:a16="http://schemas.microsoft.com/office/drawing/2014/main" id="{7E9C512C-839F-4E1B-820A-3E2E037050CD}"/>
              </a:ext>
            </a:extLst>
          </p:cNvPr>
          <p:cNvSpPr>
            <a:spLocks noGrp="1"/>
          </p:cNvSpPr>
          <p:nvPr>
            <p:ph type="body" idx="1"/>
          </p:nvPr>
        </p:nvSpPr>
        <p:spPr>
          <a:xfrm>
            <a:off x="1668543" y="1324892"/>
            <a:ext cx="10039547" cy="5198456"/>
          </a:xfrm>
        </p:spPr>
        <p:txBody>
          <a:bodyPr>
            <a:normAutofit/>
          </a:bodyPr>
          <a:lstStyle/>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 megvalósításhoz kapcsolódóan szükség lehet szakmai segítségnyújtási-, munkavégzési- illetve szállítási pályázatok kiírására és szerződések megkötésére. A végrehajtás során, a kedvezményezettekkel és az érdekcsoportokkal konzultálva, a projekt irányítói folyamatos monitoring útján értékelik, hogy a tervekhez képest milyen tényleges előre-lépéseket sikerült elérni, a projekt jó úton halad-e a kitűzött célok megvalósításának irányában. Amennyiben szükséges, a  projekt kidolgozása óta eltelt idő alatt történt jelentős változások fényében módosítani kell a fejlesztési irányt, vagy bizonyos célkitűzéseket.</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 projektmenedzsment kulcsfeladatai az ötletek generálásán, a projektterv elkészítésén túl, a tevékenységek időütemezése, az erőforrások összehangolt felhasználásának biztosítása, a projekt megvalósítás, folyamatos nyomon követése, a monitorozás, a szükséges korrekciós  intézkedések elvégzése, az elszámolások előkészítése, a támogatáslehívás kezdeményezése és ehhez előrehaladási jelentések elkészítése, amelyben számot ad arról, milyen tevékenységeket végeztek el, és mi az, ami még hátra van.</a:t>
            </a:r>
          </a:p>
          <a:p>
            <a:pPr algn="just"/>
            <a:endParaRPr lang="hu-HU" b="1" dirty="0">
              <a:solidFill>
                <a:schemeClr val="accent2">
                  <a:lumMod val="75000"/>
                </a:schemeClr>
              </a:solidFill>
            </a:endParaRPr>
          </a:p>
          <a:p>
            <a:endParaRPr lang="hu-HU" dirty="0"/>
          </a:p>
        </p:txBody>
      </p:sp>
    </p:spTree>
    <p:extLst>
      <p:ext uri="{BB962C8B-B14F-4D97-AF65-F5344CB8AC3E}">
        <p14:creationId xmlns:p14="http://schemas.microsoft.com/office/powerpoint/2010/main" val="289607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585C6A3-1D9B-4F00-BCDA-4D41EFA4235A}"/>
              </a:ext>
            </a:extLst>
          </p:cNvPr>
          <p:cNvSpPr>
            <a:spLocks noGrp="1"/>
          </p:cNvSpPr>
          <p:nvPr>
            <p:ph type="title"/>
          </p:nvPr>
        </p:nvSpPr>
        <p:spPr>
          <a:xfrm>
            <a:off x="2592925" y="218114"/>
            <a:ext cx="8911687" cy="931178"/>
          </a:xfrm>
        </p:spPr>
        <p:txBody>
          <a:bodyPr>
            <a:normAutofit/>
          </a:bodyPr>
          <a:lstStyle/>
          <a:p>
            <a:pPr algn="ctr"/>
            <a:r>
              <a:rPr lang="hu-HU" sz="3200" b="1" dirty="0">
                <a:latin typeface="Calibri" panose="020F0502020204030204" pitchFamily="34" charset="0"/>
                <a:cs typeface="Calibri" panose="020F0502020204030204" pitchFamily="34" charset="0"/>
              </a:rPr>
              <a:t>ÉRTÉKELÉS</a:t>
            </a:r>
          </a:p>
        </p:txBody>
      </p:sp>
      <p:pic>
        <p:nvPicPr>
          <p:cNvPr id="5" name="Tartalom helye 4">
            <a:extLst>
              <a:ext uri="{FF2B5EF4-FFF2-40B4-BE49-F238E27FC236}">
                <a16:creationId xmlns:a16="http://schemas.microsoft.com/office/drawing/2014/main" id="{2050619B-0AC7-4A02-9439-9B96E3C88ECD}"/>
              </a:ext>
            </a:extLst>
          </p:cNvPr>
          <p:cNvPicPr>
            <a:picLocks noGrp="1" noChangeAspect="1"/>
          </p:cNvPicPr>
          <p:nvPr>
            <p:ph idx="1"/>
          </p:nvPr>
        </p:nvPicPr>
        <p:blipFill>
          <a:blip r:embed="rId2"/>
          <a:stretch>
            <a:fillRect/>
          </a:stretch>
        </p:blipFill>
        <p:spPr>
          <a:xfrm>
            <a:off x="2615811" y="1417638"/>
            <a:ext cx="8043054" cy="5100637"/>
          </a:xfrm>
        </p:spPr>
      </p:pic>
    </p:spTree>
    <p:extLst>
      <p:ext uri="{BB962C8B-B14F-4D97-AF65-F5344CB8AC3E}">
        <p14:creationId xmlns:p14="http://schemas.microsoft.com/office/powerpoint/2010/main" val="342273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BEAA07-5508-4A86-A87B-EC83FC4C49B3}"/>
              </a:ext>
            </a:extLst>
          </p:cNvPr>
          <p:cNvSpPr>
            <a:spLocks noGrp="1"/>
          </p:cNvSpPr>
          <p:nvPr>
            <p:ph type="title"/>
          </p:nvPr>
        </p:nvSpPr>
        <p:spPr>
          <a:xfrm>
            <a:off x="1715678" y="348793"/>
            <a:ext cx="9788933" cy="4496584"/>
          </a:xfrm>
        </p:spPr>
        <p:txBody>
          <a:bodyPr anchor="t">
            <a:normAutofit fontScale="90000"/>
          </a:bodyPr>
          <a:lstStyle/>
          <a:p>
            <a:pPr>
              <a:lnSpc>
                <a:spcPct val="107000"/>
              </a:lnSpc>
              <a:spcAft>
                <a:spcPts val="800"/>
              </a:spcAft>
            </a:pPr>
            <a:r>
              <a:rPr lang="hu-HU" sz="4800" b="1" dirty="0">
                <a:effectLst/>
                <a:latin typeface="Calibri" panose="020F0502020204030204" pitchFamily="34" charset="0"/>
                <a:ea typeface="Calibri" panose="020F0502020204030204" pitchFamily="34" charset="0"/>
                <a:cs typeface="Calibri" panose="020F0502020204030204" pitchFamily="34" charset="0"/>
              </a:rPr>
              <a:t>Értékelés</a:t>
            </a:r>
            <a:br>
              <a:rPr lang="hu-HU" sz="4000" dirty="0">
                <a:effectLst/>
                <a:latin typeface="Calibri" panose="020F0502020204030204" pitchFamily="34" charset="0"/>
                <a:ea typeface="Calibri" panose="020F0502020204030204" pitchFamily="34" charset="0"/>
                <a:cs typeface="Calibri" panose="020F0502020204030204" pitchFamily="34" charset="0"/>
              </a:rPr>
            </a:br>
            <a:br>
              <a:rPr lang="hu-HU" sz="40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értékelési</a:t>
            </a:r>
            <a:r>
              <a:rPr lang="hu-HU" sz="2200" b="1" dirty="0">
                <a:effectLst/>
                <a:latin typeface="Calibri" panose="020F0502020204030204" pitchFamily="34" charset="0"/>
                <a:ea typeface="Calibri" panose="020F0502020204030204" pitchFamily="34" charset="0"/>
                <a:cs typeface="Calibri" panose="020F0502020204030204" pitchFamily="34" charset="0"/>
              </a:rPr>
              <a:t> </a:t>
            </a:r>
            <a:r>
              <a:rPr lang="hu-HU" sz="2200" dirty="0">
                <a:effectLst/>
                <a:latin typeface="Calibri" panose="020F0502020204030204" pitchFamily="34" charset="0"/>
                <a:ea typeface="Calibri" panose="020F0502020204030204" pitchFamily="34" charset="0"/>
                <a:cs typeface="Calibri" panose="020F0502020204030204" pitchFamily="34" charset="0"/>
              </a:rPr>
              <a:t>szakaszban a finanszírozó intézmény a megvalósítóval együtt értékeli, hogy a</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program milyen eredményeket ért el és levonják a tanulságokat. </a:t>
            </a:r>
            <a:br>
              <a:rPr lang="hu-HU" sz="2200" dirty="0">
                <a:effectLst/>
                <a:latin typeface="Calibri" panose="020F0502020204030204" pitchFamily="34" charset="0"/>
                <a:ea typeface="Calibri" panose="020F0502020204030204" pitchFamily="34" charset="0"/>
                <a:cs typeface="Calibri" panose="020F0502020204030204" pitchFamily="34" charset="0"/>
              </a:rPr>
            </a:b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értékelés során levont tanulságokat felhasználják a jövőbeni programok és projektek tervezéséhez. </a:t>
            </a:r>
            <a:br>
              <a:rPr lang="hu-HU" sz="2200" dirty="0">
                <a:effectLst/>
                <a:latin typeface="Calibri" panose="020F0502020204030204" pitchFamily="34" charset="0"/>
                <a:ea typeface="Calibri" panose="020F0502020204030204" pitchFamily="34" charset="0"/>
                <a:cs typeface="Calibri" panose="020F0502020204030204" pitchFamily="34" charset="0"/>
              </a:rPr>
            </a:b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latin typeface="Calibri" panose="020F0502020204030204" pitchFamily="34" charset="0"/>
                <a:ea typeface="Calibri" panose="020F0502020204030204" pitchFamily="34" charset="0"/>
                <a:cs typeface="Calibri" panose="020F0502020204030204" pitchFamily="34" charset="0"/>
              </a:rPr>
              <a:t>A</a:t>
            </a:r>
            <a:r>
              <a:rPr lang="hu-HU" sz="2200" dirty="0">
                <a:effectLst/>
                <a:latin typeface="Calibri" panose="020F0502020204030204" pitchFamily="34" charset="0"/>
                <a:ea typeface="Calibri" panose="020F0502020204030204" pitchFamily="34" charset="0"/>
                <a:cs typeface="Calibri" panose="020F0502020204030204" pitchFamily="34" charset="0"/>
              </a:rPr>
              <a:t>z általános ciklusban az értékelési szakasz a megvalósítási szakaszt követi, elterjedt gyakorlat az is, hogy középtávú értékelést végeznek a megvalósítási szakasz során a projekt hátralévő </a:t>
            </a:r>
            <a:r>
              <a:rPr lang="hu-HU" sz="2200" dirty="0" err="1">
                <a:effectLst/>
                <a:latin typeface="Calibri" panose="020F0502020204030204" pitchFamily="34" charset="0"/>
                <a:ea typeface="Calibri" panose="020F0502020204030204" pitchFamily="34" charset="0"/>
                <a:cs typeface="Calibri" panose="020F0502020204030204" pitchFamily="34" charset="0"/>
              </a:rPr>
              <a:t>futamidejében</a:t>
            </a:r>
            <a:r>
              <a:rPr lang="hu-HU" sz="2200" dirty="0">
                <a:latin typeface="Calibri" panose="020F0502020204030204" pitchFamily="34" charset="0"/>
                <a:ea typeface="Calibri" panose="020F0502020204030204" pitchFamily="34" charset="0"/>
                <a:cs typeface="Calibri" panose="020F0502020204030204" pitchFamily="34" charset="0"/>
              </a:rPr>
              <a:t> </a:t>
            </a:r>
            <a:r>
              <a:rPr lang="hu-HU" sz="2200" dirty="0">
                <a:effectLst/>
                <a:latin typeface="Calibri" panose="020F0502020204030204" pitchFamily="34" charset="0"/>
                <a:ea typeface="Calibri" panose="020F0502020204030204" pitchFamily="34" charset="0"/>
                <a:cs typeface="Calibri" panose="020F0502020204030204" pitchFamily="34" charset="0"/>
              </a:rPr>
              <a:t>hasznosítható tapasztalatok megállapítása céljából.</a:t>
            </a:r>
            <a:br>
              <a:rPr lang="hu-HU" sz="4000" dirty="0">
                <a:effectLst/>
                <a:latin typeface="Calibri" panose="020F0502020204030204" pitchFamily="34" charset="0"/>
                <a:ea typeface="Calibri" panose="020F0502020204030204" pitchFamily="34" charset="0"/>
                <a:cs typeface="Times New Roman" panose="02020603050405020304" pitchFamily="18" charset="0"/>
              </a:rPr>
            </a:br>
            <a:r>
              <a:rPr lang="hu-HU" sz="4000" dirty="0">
                <a:effectLst/>
                <a:latin typeface="Calibri" panose="020F0502020204030204" pitchFamily="34" charset="0"/>
                <a:ea typeface="Calibri" panose="020F0502020204030204" pitchFamily="34" charset="0"/>
                <a:cs typeface="Times New Roman" panose="02020603050405020304" pitchFamily="18" charset="0"/>
              </a:rPr>
              <a:t> </a:t>
            </a:r>
            <a:br>
              <a:rPr lang="hu-HU" sz="4000" dirty="0">
                <a:effectLst/>
                <a:latin typeface="Calibri" panose="020F0502020204030204" pitchFamily="34" charset="0"/>
                <a:ea typeface="Calibri" panose="020F0502020204030204" pitchFamily="34" charset="0"/>
                <a:cs typeface="Times New Roman" panose="02020603050405020304" pitchFamily="18" charset="0"/>
              </a:rPr>
            </a:br>
            <a:endParaRPr lang="hu-HU" dirty="0"/>
          </a:p>
        </p:txBody>
      </p:sp>
      <p:sp>
        <p:nvSpPr>
          <p:cNvPr id="3" name="Szöveg helye 2">
            <a:extLst>
              <a:ext uri="{FF2B5EF4-FFF2-40B4-BE49-F238E27FC236}">
                <a16:creationId xmlns:a16="http://schemas.microsoft.com/office/drawing/2014/main" id="{F9BAD473-C9C8-41BF-957E-539EFBF181FB}"/>
              </a:ext>
            </a:extLst>
          </p:cNvPr>
          <p:cNvSpPr>
            <a:spLocks noGrp="1"/>
          </p:cNvSpPr>
          <p:nvPr>
            <p:ph type="body" idx="1"/>
          </p:nvPr>
        </p:nvSpPr>
        <p:spPr>
          <a:xfrm>
            <a:off x="1715678" y="5467546"/>
            <a:ext cx="9788933" cy="1159497"/>
          </a:xfrm>
        </p:spPr>
        <p:txBody>
          <a:bodyPr/>
          <a:lstStyle/>
          <a:p>
            <a:endParaRPr lang="hu-HU" dirty="0"/>
          </a:p>
        </p:txBody>
      </p:sp>
    </p:spTree>
    <p:extLst>
      <p:ext uri="{BB962C8B-B14F-4D97-AF65-F5344CB8AC3E}">
        <p14:creationId xmlns:p14="http://schemas.microsoft.com/office/powerpoint/2010/main" val="346326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1E8141-175C-4A79-8C34-4321F2AD3A72}"/>
              </a:ext>
            </a:extLst>
          </p:cNvPr>
          <p:cNvSpPr>
            <a:spLocks noGrp="1"/>
          </p:cNvSpPr>
          <p:nvPr>
            <p:ph type="ctrTitle"/>
          </p:nvPr>
        </p:nvSpPr>
        <p:spPr>
          <a:xfrm>
            <a:off x="2589213" y="587230"/>
            <a:ext cx="8915399" cy="738231"/>
          </a:xfrm>
        </p:spPr>
        <p:txBody>
          <a:bodyPr>
            <a:normAutofit fontScale="90000"/>
          </a:bodyPr>
          <a:lstStyle/>
          <a:p>
            <a:pPr algn="ctr"/>
            <a:r>
              <a:rPr lang="hu-HU" b="1" dirty="0"/>
              <a:t>Projektéletciklus-modell</a:t>
            </a:r>
          </a:p>
        </p:txBody>
      </p:sp>
      <p:sp>
        <p:nvSpPr>
          <p:cNvPr id="3" name="Alcím 2">
            <a:extLst>
              <a:ext uri="{FF2B5EF4-FFF2-40B4-BE49-F238E27FC236}">
                <a16:creationId xmlns:a16="http://schemas.microsoft.com/office/drawing/2014/main" id="{0E371525-1E10-45C7-83DE-F985C8B16C4E}"/>
              </a:ext>
            </a:extLst>
          </p:cNvPr>
          <p:cNvSpPr>
            <a:spLocks noGrp="1"/>
          </p:cNvSpPr>
          <p:nvPr>
            <p:ph type="subTitle" idx="1"/>
          </p:nvPr>
        </p:nvSpPr>
        <p:spPr>
          <a:xfrm>
            <a:off x="2589213" y="1577130"/>
            <a:ext cx="8915399" cy="4326533"/>
          </a:xfrm>
        </p:spPr>
        <p:txBody>
          <a:bodyPr/>
          <a:lstStyle/>
          <a:p>
            <a:pPr algn="ctr"/>
            <a:endParaRPr lang="hu-HU" dirty="0"/>
          </a:p>
        </p:txBody>
      </p:sp>
      <p:pic>
        <p:nvPicPr>
          <p:cNvPr id="5" name="Kép 4">
            <a:extLst>
              <a:ext uri="{FF2B5EF4-FFF2-40B4-BE49-F238E27FC236}">
                <a16:creationId xmlns:a16="http://schemas.microsoft.com/office/drawing/2014/main" id="{111BB335-BBEF-4B6C-A311-733BA4F81AFE}"/>
              </a:ext>
            </a:extLst>
          </p:cNvPr>
          <p:cNvPicPr>
            <a:picLocks noChangeAspect="1"/>
          </p:cNvPicPr>
          <p:nvPr/>
        </p:nvPicPr>
        <p:blipFill>
          <a:blip r:embed="rId2"/>
          <a:stretch>
            <a:fillRect/>
          </a:stretch>
        </p:blipFill>
        <p:spPr>
          <a:xfrm>
            <a:off x="3851826" y="1617378"/>
            <a:ext cx="6114295" cy="4537954"/>
          </a:xfrm>
          <a:prstGeom prst="rect">
            <a:avLst/>
          </a:prstGeom>
        </p:spPr>
      </p:pic>
    </p:spTree>
    <p:extLst>
      <p:ext uri="{BB962C8B-B14F-4D97-AF65-F5344CB8AC3E}">
        <p14:creationId xmlns:p14="http://schemas.microsoft.com/office/powerpoint/2010/main" val="128530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FA06E8-4C5F-4673-A0E5-15219AB7C19B}"/>
              </a:ext>
            </a:extLst>
          </p:cNvPr>
          <p:cNvSpPr>
            <a:spLocks noGrp="1"/>
          </p:cNvSpPr>
          <p:nvPr>
            <p:ph type="title"/>
          </p:nvPr>
        </p:nvSpPr>
        <p:spPr>
          <a:xfrm>
            <a:off x="1687398" y="320511"/>
            <a:ext cx="10228082" cy="6730738"/>
          </a:xfrm>
        </p:spPr>
        <p:txBody>
          <a:bodyPr anchor="t">
            <a:normAutofit/>
          </a:bodyPr>
          <a:lstStyle/>
          <a:p>
            <a:r>
              <a:rPr lang="hu-HU" sz="2000" dirty="0">
                <a:latin typeface="Calibri" panose="020F0502020204030204" pitchFamily="34" charset="0"/>
                <a:cs typeface="Calibri" panose="020F0502020204030204" pitchFamily="34" charset="0"/>
              </a:rPr>
              <a:t>- A projektek megvalósításával a monitorozás, a projekt ellenőrzése még nem ér véget. A projekt befejezését követő 6 hónap elteltével majd 1, 3 ill. 5 éven belül is be kell nyújtani egy-egy jelentést, hogy az outputokból hogyan lett tényleges hozam, eredmény, hogyan tudta elérni a projekt azt a célcsoportot, amit terveztek, és hogyan tudták elérni azokat a hatásokat, amelyeket a projekttervben megfogalmaztak. Tehát az utólagos értékelés minden uniós pályázatnál alapkövetelmény.</a:t>
            </a:r>
            <a:br>
              <a:rPr lang="hu-HU" sz="2000" dirty="0">
                <a:latin typeface="Calibri" panose="020F0502020204030204" pitchFamily="34" charset="0"/>
                <a:cs typeface="Calibri" panose="020F0502020204030204" pitchFamily="34" charset="0"/>
              </a:rPr>
            </a:br>
            <a:r>
              <a:rPr lang="hu-HU" sz="2000" dirty="0">
                <a:latin typeface="Calibri" panose="020F0502020204030204" pitchFamily="34" charset="0"/>
                <a:cs typeface="Calibri" panose="020F0502020204030204" pitchFamily="34" charset="0"/>
              </a:rPr>
              <a:t>- Az értékelés minden esetben a projekt célkitűzései megvalósításának vizsgálatát jelenti. A monitorozással ellentétben nem dinamikus, hanem statikus tevékenység, és nem a folyamatokat követi nyomon, hanem állapotot tükröz egy adott időpontban vagy időszakban.</a:t>
            </a:r>
            <a:br>
              <a:rPr lang="hu-HU" sz="2000" dirty="0">
                <a:latin typeface="Calibri" panose="020F0502020204030204" pitchFamily="34" charset="0"/>
                <a:cs typeface="Calibri" panose="020F0502020204030204" pitchFamily="34" charset="0"/>
              </a:rPr>
            </a:br>
            <a:r>
              <a:rPr lang="hu-HU" sz="2000" dirty="0">
                <a:latin typeface="Calibri" panose="020F0502020204030204" pitchFamily="34" charset="0"/>
                <a:cs typeface="Calibri" panose="020F0502020204030204" pitchFamily="34" charset="0"/>
              </a:rPr>
              <a:t>- Az értékelés célja olyan hatások megállapítása, tanulságok levonása, melyek attól függően, hogy mikor hajtják végre, elsősorban vagy az adott projekt vagy más projektek, programokesetében lesznek hasznosíthatóak. </a:t>
            </a:r>
            <a:br>
              <a:rPr lang="hu-HU" sz="2000" dirty="0">
                <a:latin typeface="Calibri" panose="020F0502020204030204" pitchFamily="34" charset="0"/>
                <a:cs typeface="Calibri" panose="020F0502020204030204" pitchFamily="34" charset="0"/>
              </a:rPr>
            </a:br>
            <a:r>
              <a:rPr lang="hu-HU" sz="2000" dirty="0">
                <a:latin typeface="Calibri" panose="020F0502020204030204" pitchFamily="34" charset="0"/>
                <a:cs typeface="Calibri" panose="020F0502020204030204" pitchFamily="34" charset="0"/>
              </a:rPr>
              <a:t>- Tágabb értelmezésben esetleg sor kerülhet átfogó rendszervizsgálatokra is. Sőt egyes ellenőrzési jelentések is tartalmaznak bizonyos értékelési elemeket.</a:t>
            </a:r>
            <a:br>
              <a:rPr lang="hu-HU" sz="2000" dirty="0">
                <a:latin typeface="Calibri" panose="020F0502020204030204" pitchFamily="34" charset="0"/>
                <a:cs typeface="Calibri" panose="020F0502020204030204" pitchFamily="34" charset="0"/>
              </a:rPr>
            </a:br>
            <a:r>
              <a:rPr lang="hu-HU" sz="2000" dirty="0">
                <a:latin typeface="Calibri" panose="020F0502020204030204" pitchFamily="34" charset="0"/>
                <a:cs typeface="Calibri" panose="020F0502020204030204" pitchFamily="34" charset="0"/>
              </a:rPr>
              <a:t>- Értékeléseket nem csupán azért végzünk, mert az előírások ezt megkövetelik, hanem mert időről időre felmerül annak igénye, hogy ellenőrizzük, hogyan valósultak meg projektünk célkitűzései, érdemes volt-e dolgoznunk, és azt elég szabályszerűen tettük-e, hatékonyak voltunk-e, s mire költöttük el a rendelkezésünkre álló anyagi forrásokat. Ilyen és hasonló kérdések minden projekt esetében felmerülnek, mi sem bizonyítja ezt jobban, mint hogy a projektek végrehajtása során rendszeresen készülnek a különböző értékelő jelentések.</a:t>
            </a:r>
            <a:br>
              <a:rPr lang="hu-HU" sz="1400" dirty="0"/>
            </a:br>
            <a:endParaRPr lang="hu-HU" sz="1400" dirty="0"/>
          </a:p>
        </p:txBody>
      </p:sp>
      <p:sp>
        <p:nvSpPr>
          <p:cNvPr id="3" name="Szöveg helye 2">
            <a:extLst>
              <a:ext uri="{FF2B5EF4-FFF2-40B4-BE49-F238E27FC236}">
                <a16:creationId xmlns:a16="http://schemas.microsoft.com/office/drawing/2014/main" id="{A9AF80F7-6397-4ADB-A389-16F60267EAFB}"/>
              </a:ext>
            </a:extLst>
          </p:cNvPr>
          <p:cNvSpPr>
            <a:spLocks noGrp="1"/>
          </p:cNvSpPr>
          <p:nvPr>
            <p:ph type="body" idx="1"/>
          </p:nvPr>
        </p:nvSpPr>
        <p:spPr>
          <a:xfrm>
            <a:off x="2589212" y="6537489"/>
            <a:ext cx="8915399" cy="193248"/>
          </a:xfrm>
        </p:spPr>
        <p:txBody>
          <a:bodyPr>
            <a:normAutofit fontScale="40000" lnSpcReduction="20000"/>
          </a:bodyPr>
          <a:lstStyle/>
          <a:p>
            <a:endParaRPr lang="hu-HU" dirty="0"/>
          </a:p>
        </p:txBody>
      </p:sp>
    </p:spTree>
    <p:extLst>
      <p:ext uri="{BB962C8B-B14F-4D97-AF65-F5344CB8AC3E}">
        <p14:creationId xmlns:p14="http://schemas.microsoft.com/office/powerpoint/2010/main" val="320966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B85C81-EA3C-43A8-8260-CAB024CD5676}"/>
              </a:ext>
            </a:extLst>
          </p:cNvPr>
          <p:cNvSpPr>
            <a:spLocks noGrp="1"/>
          </p:cNvSpPr>
          <p:nvPr>
            <p:ph type="title"/>
          </p:nvPr>
        </p:nvSpPr>
        <p:spPr>
          <a:xfrm>
            <a:off x="1659118" y="339365"/>
            <a:ext cx="9845493" cy="1140643"/>
          </a:xfrm>
        </p:spPr>
        <p:txBody>
          <a:bodyPr anchor="t"/>
          <a:lstStyle/>
          <a:p>
            <a:pPr algn="ctr"/>
            <a:r>
              <a:rPr lang="hu-HU" b="1" dirty="0">
                <a:latin typeface="Calibri" panose="020F0502020204030204" pitchFamily="34" charset="0"/>
                <a:cs typeface="Calibri" panose="020F0502020204030204" pitchFamily="34" charset="0"/>
              </a:rPr>
              <a:t>ÉRTÉKELÉS 3.</a:t>
            </a:r>
          </a:p>
        </p:txBody>
      </p:sp>
      <p:sp>
        <p:nvSpPr>
          <p:cNvPr id="3" name="Szöveg helye 2">
            <a:extLst>
              <a:ext uri="{FF2B5EF4-FFF2-40B4-BE49-F238E27FC236}">
                <a16:creationId xmlns:a16="http://schemas.microsoft.com/office/drawing/2014/main" id="{4F886BA2-4FDF-45AB-B893-65A8DA77C7C9}"/>
              </a:ext>
            </a:extLst>
          </p:cNvPr>
          <p:cNvSpPr>
            <a:spLocks noGrp="1"/>
          </p:cNvSpPr>
          <p:nvPr>
            <p:ph type="body" idx="1"/>
          </p:nvPr>
        </p:nvSpPr>
        <p:spPr>
          <a:xfrm>
            <a:off x="1659118" y="1121790"/>
            <a:ext cx="9845493" cy="5571241"/>
          </a:xfrm>
        </p:spPr>
        <p:txBody>
          <a:bodyPr>
            <a:normAutofit/>
          </a:bodyPr>
          <a:lstStyle/>
          <a:p>
            <a:endParaRPr lang="hu-HU" dirty="0">
              <a:solidFill>
                <a:schemeClr val="accent2">
                  <a:lumMod val="75000"/>
                </a:schemeClr>
              </a:solidFill>
              <a:latin typeface="Calibri" panose="020F0502020204030204" pitchFamily="34" charset="0"/>
              <a:cs typeface="Calibri" panose="020F0502020204030204" pitchFamily="34" charset="0"/>
            </a:endParaRP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 Az értékelést mindenképpen előre meghatározott módszertani és szervezeti alapokon kell végrehajtani. </a:t>
            </a:r>
          </a:p>
          <a:p>
            <a:r>
              <a:rPr lang="hu-HU" dirty="0">
                <a:solidFill>
                  <a:schemeClr val="accent2">
                    <a:lumMod val="75000"/>
                  </a:schemeClr>
                </a:solidFill>
                <a:latin typeface="Calibri" panose="020F0502020204030204" pitchFamily="34" charset="0"/>
                <a:cs typeface="Calibri" panose="020F0502020204030204" pitchFamily="34" charset="0"/>
              </a:rPr>
              <a:t>- Kulcselemei, hogy ki, mit, hogyan és milyen rendszerességgel értékel. Ezeket a részleteket már a projekt kezdésekor rögzíteni kell, hiszen a továbbiakban ez alapján kell gyűjteni és szolgáltatni az adatokat, elvégezni a vonatkozó feladatokat.</a:t>
            </a:r>
          </a:p>
          <a:p>
            <a:r>
              <a:rPr lang="hu-HU" dirty="0">
                <a:solidFill>
                  <a:schemeClr val="accent2">
                    <a:lumMod val="75000"/>
                  </a:schemeClr>
                </a:solidFill>
                <a:latin typeface="Calibri" panose="020F0502020204030204" pitchFamily="34" charset="0"/>
                <a:cs typeface="Calibri" panose="020F0502020204030204" pitchFamily="34" charset="0"/>
              </a:rPr>
              <a:t>- Az általánosan használt módszer alapján hagyományos írott formában vagy elektronikus, esetleg on-line adatszolgáltatás útján rögzített információkat áttekintve lehet a projektek előrehaladásáról, helyzetéről és jövőbeni tendenciáiról tényeket megállapítani, és következtetéseket levonni.</a:t>
            </a:r>
          </a:p>
          <a:p>
            <a:r>
              <a:rPr lang="hu-HU" dirty="0">
                <a:solidFill>
                  <a:schemeClr val="accent2">
                    <a:lumMod val="75000"/>
                  </a:schemeClr>
                </a:solidFill>
                <a:latin typeface="Calibri" panose="020F0502020204030204" pitchFamily="34" charset="0"/>
                <a:cs typeface="Calibri" panose="020F0502020204030204" pitchFamily="34" charset="0"/>
              </a:rPr>
              <a:t>- Az értékelés elvégzéséhez szükséges adatokat az illetékes szervek összegyűjtik a megfelelő források felhasználásával. Ennek során hasznosítják a monitoring által már felállított és működő jelentéstételi rendszerek által szolgáltatott adatokat, s kiegészítik specifikus- a tartalmi vonásokra vonatkozó információkkal.</a:t>
            </a:r>
          </a:p>
          <a:p>
            <a:endParaRPr lang="hu-HU" dirty="0"/>
          </a:p>
          <a:p>
            <a:endParaRPr lang="hu-HU" dirty="0"/>
          </a:p>
        </p:txBody>
      </p:sp>
    </p:spTree>
    <p:extLst>
      <p:ext uri="{BB962C8B-B14F-4D97-AF65-F5344CB8AC3E}">
        <p14:creationId xmlns:p14="http://schemas.microsoft.com/office/powerpoint/2010/main" val="3034856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1E183D-AE06-4E96-93E8-EA366B8A01EF}"/>
              </a:ext>
            </a:extLst>
          </p:cNvPr>
          <p:cNvSpPr>
            <a:spLocks noGrp="1"/>
          </p:cNvSpPr>
          <p:nvPr>
            <p:ph type="title"/>
          </p:nvPr>
        </p:nvSpPr>
        <p:spPr>
          <a:xfrm>
            <a:off x="1706252" y="292232"/>
            <a:ext cx="10133814" cy="2696066"/>
          </a:xfrm>
        </p:spPr>
        <p:txBody>
          <a:bodyPr anchor="t">
            <a:normAutofit/>
          </a:bodyPr>
          <a:lstStyle/>
          <a:p>
            <a:pPr algn="just"/>
            <a:r>
              <a:rPr lang="hu-HU" sz="3200" b="1" dirty="0">
                <a:latin typeface="Calibri" panose="020F0502020204030204" pitchFamily="34" charset="0"/>
                <a:cs typeface="Calibri" panose="020F0502020204030204" pitchFamily="34" charset="0"/>
              </a:rPr>
              <a:t>AZ ELLENŐRZÉS, A MONITOROZÁS ÉS ÉRTÉKELÉS</a:t>
            </a:r>
            <a:br>
              <a:rPr lang="hu-HU" sz="3200" b="1" dirty="0">
                <a:latin typeface="Calibri" panose="020F0502020204030204" pitchFamily="34" charset="0"/>
                <a:cs typeface="Calibri" panose="020F0502020204030204" pitchFamily="34" charset="0"/>
              </a:rPr>
            </a:br>
            <a:br>
              <a:rPr lang="hu-HU" sz="3200" b="1" dirty="0">
                <a:latin typeface="Calibri" panose="020F0502020204030204" pitchFamily="34" charset="0"/>
                <a:cs typeface="Calibri" panose="020F0502020204030204" pitchFamily="34" charset="0"/>
              </a:rPr>
            </a:br>
            <a:r>
              <a:rPr lang="hu-HU" sz="2000" b="1" dirty="0">
                <a:latin typeface="Calibri" panose="020F0502020204030204" pitchFamily="34" charset="0"/>
                <a:cs typeface="Calibri" panose="020F0502020204030204" pitchFamily="34" charset="0"/>
              </a:rPr>
              <a:t>Az EU forrásokra épülő, és a harmonizáció miatt gyakorlatilag ma már valamennyi, Magyarországon működő pályázati rendszer a kétszintű bírálati struktúrát helyezi előtérbe. Ebben a rendszerben először azt vizsgálják, hogy jogosult-e a pályázó a támogatásra és meg vannak-e a referenciái, megfelel-e a formai követelményeknek. Ezt követi a szakmai tartalom megítélése.</a:t>
            </a:r>
          </a:p>
        </p:txBody>
      </p:sp>
      <p:sp>
        <p:nvSpPr>
          <p:cNvPr id="3" name="Szöveg helye 2">
            <a:extLst>
              <a:ext uri="{FF2B5EF4-FFF2-40B4-BE49-F238E27FC236}">
                <a16:creationId xmlns:a16="http://schemas.microsoft.com/office/drawing/2014/main" id="{BC73CA87-7D40-49AD-8918-C0CEAF35D488}"/>
              </a:ext>
            </a:extLst>
          </p:cNvPr>
          <p:cNvSpPr>
            <a:spLocks noGrp="1"/>
          </p:cNvSpPr>
          <p:nvPr>
            <p:ph type="body" idx="1"/>
          </p:nvPr>
        </p:nvSpPr>
        <p:spPr>
          <a:xfrm>
            <a:off x="1621410" y="3148554"/>
            <a:ext cx="10331778" cy="3487916"/>
          </a:xfrm>
        </p:spPr>
        <p:txBody>
          <a:bodyPr>
            <a:normAutofit fontScale="92500" lnSpcReduction="20000"/>
          </a:bodyPr>
          <a:lstStyle/>
          <a:p>
            <a:pPr algn="just"/>
            <a:r>
              <a:rPr lang="hu-HU" b="1" dirty="0">
                <a:solidFill>
                  <a:schemeClr val="accent2">
                    <a:lumMod val="75000"/>
                  </a:schemeClr>
                </a:solidFill>
                <a:latin typeface="Calibri" panose="020F0502020204030204" pitchFamily="34" charset="0"/>
                <a:cs typeface="Calibri" panose="020F0502020204030204" pitchFamily="34" charset="0"/>
              </a:rPr>
              <a:t>ELLENŐRZÉS: a projekt megkezdése után kezdődik, amikor azt vizsgálják, hogy annyi pénzt, anyagot, munkaerőt, beruházást használtak-e a projekthez amennyi a tervben rögzítésre került, másrészt, szabályszerűen kerültek-e be ezek az inputok a projektbe, illetve megfelel-e az adott számviteli szabályoknak, az alapok eljárásrendjében megfogalmazott kritériumoknak.</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MONITORING: annak vizsgálata, hogy a tervezett ütemben és módon halad-e a projekt megvalósítása. Azaz a beígért, a szerződésben vállalt outputok elkészültek-e a tervezett ütemben.</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ÉRTÉKELÉS: minden esetben a projekt célkitűzései, eredményei, hatásai megvalósításának</a:t>
            </a:r>
          </a:p>
          <a:p>
            <a:pPr algn="just"/>
            <a:r>
              <a:rPr lang="hu-HU" b="1" dirty="0">
                <a:solidFill>
                  <a:schemeClr val="accent2">
                    <a:lumMod val="75000"/>
                  </a:schemeClr>
                </a:solidFill>
                <a:latin typeface="Calibri" panose="020F0502020204030204" pitchFamily="34" charset="0"/>
                <a:cs typeface="Calibri" panose="020F0502020204030204" pitchFamily="34" charset="0"/>
              </a:rPr>
              <a:t>vizsgálatát jelenti. A monitorozással ellentétben nem dinamikus, hanem statikus tevékenység, és nem a folyamatokat követi nyomon, hanem állapotot tükröz egy adott időpontban vagy időszakban.</a:t>
            </a:r>
          </a:p>
          <a:p>
            <a:endParaRPr lang="hu-HU" dirty="0"/>
          </a:p>
        </p:txBody>
      </p:sp>
    </p:spTree>
    <p:extLst>
      <p:ext uri="{BB962C8B-B14F-4D97-AF65-F5344CB8AC3E}">
        <p14:creationId xmlns:p14="http://schemas.microsoft.com/office/powerpoint/2010/main" val="1124640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D6F534-F582-4B40-948F-531E5F215171}"/>
              </a:ext>
            </a:extLst>
          </p:cNvPr>
          <p:cNvSpPr>
            <a:spLocks noGrp="1"/>
          </p:cNvSpPr>
          <p:nvPr>
            <p:ph type="title"/>
          </p:nvPr>
        </p:nvSpPr>
        <p:spPr>
          <a:xfrm>
            <a:off x="1857080" y="339366"/>
            <a:ext cx="9647531" cy="989814"/>
          </a:xfrm>
        </p:spPr>
        <p:txBody>
          <a:bodyPr>
            <a:normAutofit/>
          </a:bodyPr>
          <a:lstStyle/>
          <a:p>
            <a:pPr algn="ctr"/>
            <a:r>
              <a:rPr lang="hu-HU" sz="2800" b="1" dirty="0">
                <a:latin typeface="Calibri" panose="020F0502020204030204" pitchFamily="34" charset="0"/>
                <a:cs typeface="Calibri" panose="020F0502020204030204" pitchFamily="34" charset="0"/>
              </a:rPr>
              <a:t>A PCM alkalmazása által felkínált gyakorlati megoldások és előnyök</a:t>
            </a:r>
          </a:p>
        </p:txBody>
      </p:sp>
      <p:sp>
        <p:nvSpPr>
          <p:cNvPr id="3" name="Szöveg helye 2">
            <a:extLst>
              <a:ext uri="{FF2B5EF4-FFF2-40B4-BE49-F238E27FC236}">
                <a16:creationId xmlns:a16="http://schemas.microsoft.com/office/drawing/2014/main" id="{AA457D65-2F64-497D-AD79-90CAD5BA5844}"/>
              </a:ext>
            </a:extLst>
          </p:cNvPr>
          <p:cNvSpPr>
            <a:spLocks noGrp="1"/>
          </p:cNvSpPr>
          <p:nvPr>
            <p:ph type="body" idx="1"/>
          </p:nvPr>
        </p:nvSpPr>
        <p:spPr>
          <a:xfrm>
            <a:off x="1857080" y="1593130"/>
            <a:ext cx="9647531" cy="5015060"/>
          </a:xfrm>
        </p:spPr>
        <p:txBody>
          <a:bodyPr>
            <a:normAutofit/>
          </a:bodyPr>
          <a:lstStyle/>
          <a:p>
            <a:pPr>
              <a:lnSpc>
                <a:spcPct val="107000"/>
              </a:lnSpc>
              <a:spcAft>
                <a:spcPts val="800"/>
              </a:spcAft>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LEGGYAKRABBAN FELMERÜLŐ PROBLÉMÁK →  A PCM ÁLTAL BIZTOSÍTOTT MEGOLDÁSOK</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Bizonytalan stratégiai keret → </a:t>
            </a:r>
            <a:r>
              <a:rPr lang="hu-HU"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Szektorális</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megközelítés</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Kínálat-vezérelt projektek → Kereslet-vezérelt megoldások</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Gyenge helyzetelemzés → Fejlett elemzési módszerek</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Tevékenység-orientált tervezés → Cél-orientált tervezés</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Nem ellenőrizhető hatások → Mérhető hatás</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Folyósítási kényszer → A projektminőség hangsúlyozása</a:t>
            </a:r>
          </a:p>
          <a:p>
            <a:pPr>
              <a:lnSpc>
                <a:spcPct val="107000"/>
              </a:lnSpc>
              <a:spcAft>
                <a:spcPts val="800"/>
              </a:spcAft>
            </a:pPr>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Rövid távú szemlélet → Összpontosítás a fenntarthatóságra</a:t>
            </a:r>
          </a:p>
          <a:p>
            <a:r>
              <a:rPr lang="hu-H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hu-H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Pontatlan projektdokumentumok → Egységes formátumok</a:t>
            </a:r>
            <a:endParaRPr lang="hu-HU" dirty="0">
              <a:solidFill>
                <a:schemeClr val="accent2">
                  <a:lumMod val="75000"/>
                </a:schemeClr>
              </a:solidFill>
            </a:endParaRPr>
          </a:p>
        </p:txBody>
      </p:sp>
    </p:spTree>
    <p:extLst>
      <p:ext uri="{BB962C8B-B14F-4D97-AF65-F5344CB8AC3E}">
        <p14:creationId xmlns:p14="http://schemas.microsoft.com/office/powerpoint/2010/main" val="186837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686167B-D90B-419E-9468-76F04EF5715B}"/>
              </a:ext>
            </a:extLst>
          </p:cNvPr>
          <p:cNvSpPr>
            <a:spLocks noGrp="1"/>
          </p:cNvSpPr>
          <p:nvPr>
            <p:ph type="title"/>
          </p:nvPr>
        </p:nvSpPr>
        <p:spPr>
          <a:xfrm>
            <a:off x="1668544" y="179109"/>
            <a:ext cx="10133815" cy="6598763"/>
          </a:xfrm>
        </p:spPr>
        <p:txBody>
          <a:bodyPr>
            <a:normAutofit/>
          </a:bodyPr>
          <a:lstStyle/>
          <a:p>
            <a:pPr>
              <a:lnSpc>
                <a:spcPct val="107000"/>
              </a:lnSpc>
              <a:spcAft>
                <a:spcPts val="800"/>
              </a:spcAft>
            </a:pPr>
            <a:r>
              <a:rPr lang="hu-HU" sz="1800" b="1" dirty="0">
                <a:effectLst/>
                <a:latin typeface="Calibri" panose="020F0502020204030204" pitchFamily="34" charset="0"/>
                <a:ea typeface="Calibri" panose="020F0502020204030204" pitchFamily="34" charset="0"/>
                <a:cs typeface="Calibri" panose="020F0502020204030204" pitchFamily="34" charset="0"/>
              </a:rPr>
              <a:t>A PCM által felkínált integrált megoldás azt jelenti, hogy a módszertan magában foglalja</a:t>
            </a:r>
            <a:r>
              <a:rPr lang="hu-HU" sz="1800" b="1" dirty="0">
                <a:latin typeface="Calibri" panose="020F0502020204030204" pitchFamily="34" charset="0"/>
                <a:ea typeface="Calibri" panose="020F0502020204030204" pitchFamily="34" charset="0"/>
                <a:cs typeface="Calibri" panose="020F0502020204030204" pitchFamily="34" charset="0"/>
              </a:rPr>
              <a:t> </a:t>
            </a:r>
            <a:r>
              <a:rPr lang="hu-HU" sz="1800" b="1" dirty="0">
                <a:effectLst/>
                <a:latin typeface="Calibri" panose="020F0502020204030204" pitchFamily="34" charset="0"/>
                <a:ea typeface="Calibri" panose="020F0502020204030204" pitchFamily="34" charset="0"/>
                <a:cs typeface="Calibri" panose="020F0502020204030204" pitchFamily="34" charset="0"/>
              </a:rPr>
              <a:t>a támogatások kezelésnek alapelveit, elemzési eszközeit és technikáit, a projekt-ciklus</a:t>
            </a:r>
            <a:r>
              <a:rPr lang="hu-HU" sz="1800" b="1" dirty="0">
                <a:latin typeface="Calibri" panose="020F0502020204030204" pitchFamily="34" charset="0"/>
                <a:ea typeface="Calibri" panose="020F0502020204030204" pitchFamily="34" charset="0"/>
                <a:cs typeface="Calibri" panose="020F0502020204030204" pitchFamily="34" charset="0"/>
              </a:rPr>
              <a:t> </a:t>
            </a:r>
            <a:r>
              <a:rPr lang="hu-HU" sz="1800" b="1" dirty="0">
                <a:effectLst/>
                <a:latin typeface="Calibri" panose="020F0502020204030204" pitchFamily="34" charset="0"/>
                <a:ea typeface="Calibri" panose="020F0502020204030204" pitchFamily="34" charset="0"/>
                <a:cs typeface="Calibri" panose="020F0502020204030204" pitchFamily="34" charset="0"/>
              </a:rPr>
              <a:t>strukturált döntéshozatali eljárás pedig alkalmazza azokat. Célok, elvárások:</a:t>
            </a:r>
            <a:br>
              <a:rPr lang="hu-HU" sz="1800" dirty="0">
                <a:effectLst/>
                <a:latin typeface="Calibri" panose="020F0502020204030204" pitchFamily="34" charset="0"/>
                <a:ea typeface="Calibri" panose="020F0502020204030204" pitchFamily="34" charset="0"/>
                <a:cs typeface="Calibri" panose="020F0502020204030204" pitchFamily="34" charset="0"/>
              </a:rPr>
            </a:b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a projektek </a:t>
            </a:r>
            <a:r>
              <a:rPr lang="hu-HU" sz="1800" b="1" dirty="0">
                <a:effectLst/>
                <a:latin typeface="Calibri" panose="020F0502020204030204" pitchFamily="34" charset="0"/>
                <a:ea typeface="Calibri" panose="020F0502020204030204" pitchFamily="34" charset="0"/>
                <a:cs typeface="Calibri" panose="020F0502020204030204" pitchFamily="34" charset="0"/>
              </a:rPr>
              <a:t>relevánsak </a:t>
            </a:r>
            <a:r>
              <a:rPr lang="hu-HU" sz="1800" dirty="0">
                <a:effectLst/>
                <a:latin typeface="Calibri" panose="020F0502020204030204" pitchFamily="34" charset="0"/>
                <a:ea typeface="Calibri" panose="020F0502020204030204" pitchFamily="34" charset="0"/>
                <a:cs typeface="Calibri" panose="020F0502020204030204" pitchFamily="34" charset="0"/>
              </a:rPr>
              <a:t>legyenek, azaz megfeleljenek az egyeztetett stratégiának és a</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kedvezményezettek valós igényeinek, azaz:</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projektek kapcsolódnak a </a:t>
            </a:r>
            <a:r>
              <a:rPr lang="hu-HU" sz="1800" dirty="0" err="1">
                <a:effectLst/>
                <a:latin typeface="Calibri" panose="020F0502020204030204" pitchFamily="34" charset="0"/>
                <a:ea typeface="Calibri" panose="020F0502020204030204" pitchFamily="34" charset="0"/>
                <a:cs typeface="Calibri" panose="020F0502020204030204" pitchFamily="34" charset="0"/>
              </a:rPr>
              <a:t>szektorális</a:t>
            </a:r>
            <a:r>
              <a:rPr lang="hu-HU" sz="1800" dirty="0">
                <a:effectLst/>
                <a:latin typeface="Calibri" panose="020F0502020204030204" pitchFamily="34" charset="0"/>
                <a:ea typeface="Calibri" panose="020F0502020204030204" pitchFamily="34" charset="0"/>
                <a:cs typeface="Calibri" panose="020F0502020204030204" pitchFamily="34" charset="0"/>
              </a:rPr>
              <a:t>, nemzeti és közösségi célkitűzésekhez;</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kedvezményezettek már a kezdeti szakaszoktól részt vesznek a tervezési folyamatban;</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alapos problémaelemzés készül;</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célokat világosan meghatározzák a célcsoportok számára kínált előnyök formájában,</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erre építve történik a projekt stratégia kiválasztása és a projekt céljának meghatározása.</a:t>
            </a:r>
            <a:br>
              <a:rPr lang="hu-HU" sz="1800" dirty="0">
                <a:effectLst/>
                <a:latin typeface="Calibri" panose="020F0502020204030204" pitchFamily="34" charset="0"/>
                <a:ea typeface="Calibri" panose="020F0502020204030204" pitchFamily="34" charset="0"/>
                <a:cs typeface="Calibri" panose="020F0502020204030204" pitchFamily="34" charset="0"/>
              </a:rPr>
            </a:br>
            <a:br>
              <a:rPr lang="hu-HU" sz="1800" dirty="0">
                <a:latin typeface="Calibri" panose="020F0502020204030204" pitchFamily="34" charset="0"/>
                <a:ea typeface="Calibri" panose="020F0502020204030204" pitchFamily="34" charset="0"/>
                <a:cs typeface="Calibri" panose="020F0502020204030204" pitchFamily="34" charset="0"/>
              </a:rPr>
            </a:b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a projektek </a:t>
            </a:r>
            <a:r>
              <a:rPr lang="hu-HU" sz="1800" b="1" dirty="0">
                <a:effectLst/>
                <a:latin typeface="Calibri" panose="020F0502020204030204" pitchFamily="34" charset="0"/>
                <a:ea typeface="Calibri" panose="020F0502020204030204" pitchFamily="34" charset="0"/>
                <a:cs typeface="Calibri" panose="020F0502020204030204" pitchFamily="34" charset="0"/>
              </a:rPr>
              <a:t>megvalósíthatóak </a:t>
            </a:r>
            <a:r>
              <a:rPr lang="hu-HU" sz="1800" dirty="0">
                <a:effectLst/>
                <a:latin typeface="Calibri" panose="020F0502020204030204" pitchFamily="34" charset="0"/>
                <a:ea typeface="Calibri" panose="020F0502020204030204" pitchFamily="34" charset="0"/>
                <a:cs typeface="Calibri" panose="020F0502020204030204" pitchFamily="34" charset="0"/>
              </a:rPr>
              <a:t>legyenek, abban az értelemben, hogy a célokat reálisan</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teljesíteni lehessen a működési környezet </a:t>
            </a:r>
            <a:r>
              <a:rPr lang="hu-HU" sz="1800" dirty="0" err="1">
                <a:effectLst/>
                <a:latin typeface="Calibri" panose="020F0502020204030204" pitchFamily="34" charset="0"/>
                <a:ea typeface="Calibri" panose="020F0502020204030204" pitchFamily="34" charset="0"/>
                <a:cs typeface="Calibri" panose="020F0502020204030204" pitchFamily="34" charset="0"/>
              </a:rPr>
              <a:t>korlátai</a:t>
            </a:r>
            <a:r>
              <a:rPr lang="hu-HU" sz="1800" dirty="0">
                <a:effectLst/>
                <a:latin typeface="Calibri" panose="020F0502020204030204" pitchFamily="34" charset="0"/>
                <a:ea typeface="Calibri" panose="020F0502020204030204" pitchFamily="34" charset="0"/>
                <a:cs typeface="Calibri" panose="020F0502020204030204" pitchFamily="34" charset="0"/>
              </a:rPr>
              <a:t> között és a végrehajtó intézmények kapacitása mellett, azaz:</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célkitűzések logikusak és mérhetőek;</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számba veszik a kockázatokat és feltételezéseket, valamint a végrehajtó intézmények kapacitását;</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monitoring a releváns célokra koncentrál.</a:t>
            </a:r>
            <a:br>
              <a:rPr lang="hu-HU" sz="1800" dirty="0">
                <a:effectLst/>
                <a:latin typeface="Calibri" panose="020F0502020204030204" pitchFamily="34" charset="0"/>
                <a:ea typeface="Calibri" panose="020F0502020204030204" pitchFamily="34" charset="0"/>
                <a:cs typeface="Calibri" panose="020F0502020204030204" pitchFamily="34" charset="0"/>
              </a:rPr>
            </a:b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a projektek </a:t>
            </a:r>
            <a:r>
              <a:rPr lang="hu-HU" sz="1800" b="1" dirty="0">
                <a:effectLst/>
                <a:latin typeface="Calibri" panose="020F0502020204030204" pitchFamily="34" charset="0"/>
                <a:ea typeface="Calibri" panose="020F0502020204030204" pitchFamily="34" charset="0"/>
                <a:cs typeface="Calibri" panose="020F0502020204030204" pitchFamily="34" charset="0"/>
              </a:rPr>
              <a:t>fenntarthatóak </a:t>
            </a:r>
            <a:r>
              <a:rPr lang="hu-HU" sz="1800" dirty="0">
                <a:effectLst/>
                <a:latin typeface="Calibri" panose="020F0502020204030204" pitchFamily="34" charset="0"/>
                <a:ea typeface="Calibri" panose="020F0502020204030204" pitchFamily="34" charset="0"/>
                <a:cs typeface="Calibri" panose="020F0502020204030204" pitchFamily="34" charset="0"/>
              </a:rPr>
              <a:t>legyenek, azaz:</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 fenntarthatóságot befolyásoló tényezőkkel a projekttervezés részeként foglalkoznak;</a:t>
            </a:r>
            <a:br>
              <a:rPr lang="hu-HU" sz="1800" dirty="0">
                <a:effectLst/>
                <a:latin typeface="Calibri" panose="020F0502020204030204" pitchFamily="34" charset="0"/>
                <a:ea typeface="Calibri" panose="020F0502020204030204" pitchFamily="34" charset="0"/>
                <a:cs typeface="Calibri" panose="020F0502020204030204" pitchFamily="34" charset="0"/>
              </a:rPr>
            </a:br>
            <a:r>
              <a:rPr lang="hu-HU" sz="1800" dirty="0">
                <a:effectLst/>
                <a:latin typeface="Calibri" panose="020F0502020204030204" pitchFamily="34" charset="0"/>
                <a:ea typeface="Calibri" panose="020F0502020204030204" pitchFamily="34" charset="0"/>
                <a:cs typeface="Calibri" panose="020F0502020204030204" pitchFamily="34" charset="0"/>
              </a:rPr>
              <a:t>	o az értékelések eredményeit felhasználják és figyelembe veszik a jövőbeni projektek</a:t>
            </a:r>
            <a:r>
              <a:rPr lang="hu-HU" sz="1800" dirty="0">
                <a:latin typeface="Calibri" panose="020F0502020204030204" pitchFamily="34" charset="0"/>
                <a:ea typeface="Calibri" panose="020F0502020204030204" pitchFamily="34" charset="0"/>
                <a:cs typeface="Calibri" panose="020F0502020204030204" pitchFamily="34" charset="0"/>
              </a:rPr>
              <a:t> </a:t>
            </a:r>
            <a:r>
              <a:rPr lang="hu-HU" sz="1800" dirty="0">
                <a:effectLst/>
                <a:latin typeface="Calibri" panose="020F0502020204030204" pitchFamily="34" charset="0"/>
                <a:ea typeface="Calibri" panose="020F0502020204030204" pitchFamily="34" charset="0"/>
                <a:cs typeface="Calibri" panose="020F0502020204030204" pitchFamily="34" charset="0"/>
              </a:rPr>
              <a:t>tervezése során.</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67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1802D8-400C-4235-9C61-74821A22908A}"/>
              </a:ext>
            </a:extLst>
          </p:cNvPr>
          <p:cNvSpPr>
            <a:spLocks noGrp="1"/>
          </p:cNvSpPr>
          <p:nvPr>
            <p:ph type="title"/>
          </p:nvPr>
        </p:nvSpPr>
        <p:spPr>
          <a:xfrm>
            <a:off x="1862357" y="343949"/>
            <a:ext cx="9642256" cy="805343"/>
          </a:xfrm>
        </p:spPr>
        <p:txBody>
          <a:bodyPr>
            <a:normAutofit fontScale="90000"/>
          </a:bodyPr>
          <a:lstStyle/>
          <a:p>
            <a:pPr algn="ctr"/>
            <a:r>
              <a:rPr lang="hu-HU" b="1" dirty="0"/>
              <a:t>DÖNTÉSEK ÉS DOKUMENTUMOK A PROJEKTBEN</a:t>
            </a:r>
          </a:p>
        </p:txBody>
      </p:sp>
      <p:pic>
        <p:nvPicPr>
          <p:cNvPr id="5" name="Tartalom helye 4">
            <a:extLst>
              <a:ext uri="{FF2B5EF4-FFF2-40B4-BE49-F238E27FC236}">
                <a16:creationId xmlns:a16="http://schemas.microsoft.com/office/drawing/2014/main" id="{87B40B74-14CB-467F-BEAD-20291455CE98}"/>
              </a:ext>
            </a:extLst>
          </p:cNvPr>
          <p:cNvPicPr>
            <a:picLocks noGrp="1" noChangeAspect="1"/>
          </p:cNvPicPr>
          <p:nvPr>
            <p:ph idx="1"/>
          </p:nvPr>
        </p:nvPicPr>
        <p:blipFill>
          <a:blip r:embed="rId2"/>
          <a:stretch>
            <a:fillRect/>
          </a:stretch>
        </p:blipFill>
        <p:spPr>
          <a:xfrm>
            <a:off x="2774950" y="1259681"/>
            <a:ext cx="8543925" cy="5143500"/>
          </a:xfrm>
        </p:spPr>
      </p:pic>
    </p:spTree>
    <p:extLst>
      <p:ext uri="{BB962C8B-B14F-4D97-AF65-F5344CB8AC3E}">
        <p14:creationId xmlns:p14="http://schemas.microsoft.com/office/powerpoint/2010/main" val="3577671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C298AB-F748-4E90-9EA2-3DF213B017F0}"/>
              </a:ext>
            </a:extLst>
          </p:cNvPr>
          <p:cNvSpPr>
            <a:spLocks noGrp="1"/>
          </p:cNvSpPr>
          <p:nvPr>
            <p:ph type="title"/>
          </p:nvPr>
        </p:nvSpPr>
        <p:spPr>
          <a:xfrm>
            <a:off x="2592924" y="624109"/>
            <a:ext cx="8911687" cy="5399185"/>
          </a:xfrm>
        </p:spPr>
        <p:txBody>
          <a:bodyPr/>
          <a:lstStyle/>
          <a:p>
            <a:pPr algn="ctr"/>
            <a:endParaRPr lang="hu-HU" dirty="0"/>
          </a:p>
        </p:txBody>
      </p:sp>
      <p:pic>
        <p:nvPicPr>
          <p:cNvPr id="4" name="Kép 3">
            <a:extLst>
              <a:ext uri="{FF2B5EF4-FFF2-40B4-BE49-F238E27FC236}">
                <a16:creationId xmlns:a16="http://schemas.microsoft.com/office/drawing/2014/main" id="{BD01BE3C-45C8-401C-B3FA-D5D4B6607464}"/>
              </a:ext>
            </a:extLst>
          </p:cNvPr>
          <p:cNvPicPr>
            <a:picLocks noChangeAspect="1"/>
          </p:cNvPicPr>
          <p:nvPr/>
        </p:nvPicPr>
        <p:blipFill>
          <a:blip r:embed="rId2"/>
          <a:stretch>
            <a:fillRect/>
          </a:stretch>
        </p:blipFill>
        <p:spPr>
          <a:xfrm>
            <a:off x="2592924" y="624109"/>
            <a:ext cx="8098777" cy="5399185"/>
          </a:xfrm>
          <a:prstGeom prst="rect">
            <a:avLst/>
          </a:prstGeom>
        </p:spPr>
      </p:pic>
    </p:spTree>
    <p:extLst>
      <p:ext uri="{BB962C8B-B14F-4D97-AF65-F5344CB8AC3E}">
        <p14:creationId xmlns:p14="http://schemas.microsoft.com/office/powerpoint/2010/main" val="294924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702850-C799-4081-9BB5-9D10A895DFC5}"/>
              </a:ext>
            </a:extLst>
          </p:cNvPr>
          <p:cNvSpPr>
            <a:spLocks noGrp="1"/>
          </p:cNvSpPr>
          <p:nvPr>
            <p:ph type="title"/>
          </p:nvPr>
        </p:nvSpPr>
        <p:spPr>
          <a:xfrm>
            <a:off x="1837190" y="2416028"/>
            <a:ext cx="9667422" cy="2105637"/>
          </a:xfrm>
        </p:spPr>
        <p:txBody>
          <a:bodyPr anchor="ctr">
            <a:normAutofit/>
          </a:bodyPr>
          <a:lstStyle/>
          <a:p>
            <a:pPr algn="ctr"/>
            <a:r>
              <a:rPr lang="hu-HU" sz="4800" b="1" dirty="0">
                <a:latin typeface="Calibri" panose="020F0502020204030204" pitchFamily="34" charset="0"/>
                <a:cs typeface="Calibri" panose="020F0502020204030204" pitchFamily="34" charset="0"/>
              </a:rPr>
              <a:t>KÖSZÖNÖM A FIGYELMET!</a:t>
            </a:r>
          </a:p>
        </p:txBody>
      </p:sp>
    </p:spTree>
    <p:extLst>
      <p:ext uri="{BB962C8B-B14F-4D97-AF65-F5344CB8AC3E}">
        <p14:creationId xmlns:p14="http://schemas.microsoft.com/office/powerpoint/2010/main" val="1869339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528083-A97B-4C1A-8B92-DCAD6061A4BF}"/>
              </a:ext>
            </a:extLst>
          </p:cNvPr>
          <p:cNvSpPr>
            <a:spLocks noGrp="1"/>
          </p:cNvSpPr>
          <p:nvPr>
            <p:ph type="title"/>
          </p:nvPr>
        </p:nvSpPr>
        <p:spPr>
          <a:xfrm>
            <a:off x="1853968" y="2181138"/>
            <a:ext cx="9650644" cy="2155970"/>
          </a:xfrm>
        </p:spPr>
        <p:txBody>
          <a:bodyPr anchor="ctr"/>
          <a:lstStyle/>
          <a:p>
            <a:pPr algn="ctr"/>
            <a:r>
              <a:rPr lang="hu-HU" sz="4800" b="1" dirty="0">
                <a:latin typeface="Calibri" panose="020F0502020204030204" pitchFamily="34" charset="0"/>
                <a:cs typeface="Calibri" panose="020F0502020204030204" pitchFamily="34" charset="0"/>
              </a:rPr>
              <a:t>2</a:t>
            </a:r>
            <a:r>
              <a:rPr lang="hu-HU" sz="4800" b="1" dirty="0">
                <a:solidFill>
                  <a:schemeClr val="accent2">
                    <a:lumMod val="75000"/>
                  </a:schemeClr>
                </a:solidFill>
                <a:latin typeface="Calibri" panose="020F0502020204030204" pitchFamily="34" charset="0"/>
                <a:cs typeface="Calibri" panose="020F0502020204030204" pitchFamily="34" charset="0"/>
              </a:rPr>
              <a:t>. WORKSHOP</a:t>
            </a:r>
            <a:br>
              <a:rPr lang="hu-HU" sz="3600" b="1" dirty="0">
                <a:solidFill>
                  <a:schemeClr val="accent2">
                    <a:lumMod val="75000"/>
                  </a:schemeClr>
                </a:solidFill>
                <a:latin typeface="Calibri" panose="020F0502020204030204" pitchFamily="34" charset="0"/>
                <a:cs typeface="Calibri" panose="020F0502020204030204" pitchFamily="34" charset="0"/>
              </a:rPr>
            </a:br>
            <a:endParaRPr lang="hu-HU" dirty="0"/>
          </a:p>
        </p:txBody>
      </p:sp>
    </p:spTree>
    <p:extLst>
      <p:ext uri="{BB962C8B-B14F-4D97-AF65-F5344CB8AC3E}">
        <p14:creationId xmlns:p14="http://schemas.microsoft.com/office/powerpoint/2010/main" val="100445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7ECDEC-99FA-4627-9A7F-96CBE8B1C0D9}"/>
              </a:ext>
            </a:extLst>
          </p:cNvPr>
          <p:cNvSpPr>
            <a:spLocks noGrp="1"/>
          </p:cNvSpPr>
          <p:nvPr>
            <p:ph type="title"/>
          </p:nvPr>
        </p:nvSpPr>
        <p:spPr>
          <a:xfrm>
            <a:off x="952108" y="443060"/>
            <a:ext cx="10552504" cy="1404594"/>
          </a:xfrm>
        </p:spPr>
        <p:txBody>
          <a:bodyPr anchor="t"/>
          <a:lstStyle/>
          <a:p>
            <a:pPr algn="ctr"/>
            <a:r>
              <a:rPr lang="hu-HU" b="1" dirty="0">
                <a:latin typeface="Calibri" panose="020F0502020204030204" pitchFamily="34" charset="0"/>
                <a:cs typeface="Calibri" panose="020F0502020204030204" pitchFamily="34" charset="0"/>
              </a:rPr>
              <a:t>PROJEKTMENEDZSMENT</a:t>
            </a:r>
          </a:p>
        </p:txBody>
      </p:sp>
      <p:sp>
        <p:nvSpPr>
          <p:cNvPr id="3" name="Szöveg helye 2">
            <a:extLst>
              <a:ext uri="{FF2B5EF4-FFF2-40B4-BE49-F238E27FC236}">
                <a16:creationId xmlns:a16="http://schemas.microsoft.com/office/drawing/2014/main" id="{4AFCBF5C-BC14-4870-8C08-6F2EC5B8B842}"/>
              </a:ext>
            </a:extLst>
          </p:cNvPr>
          <p:cNvSpPr>
            <a:spLocks noGrp="1"/>
          </p:cNvSpPr>
          <p:nvPr>
            <p:ph type="body" idx="1"/>
          </p:nvPr>
        </p:nvSpPr>
        <p:spPr>
          <a:xfrm>
            <a:off x="1677972" y="1781666"/>
            <a:ext cx="9826640" cy="4633273"/>
          </a:xfrm>
        </p:spPr>
        <p:txBody>
          <a:bodyPr>
            <a:normAutofit/>
          </a:bodyPr>
          <a:lstStyle/>
          <a:p>
            <a:endParaRPr lang="hu-HU" b="1" dirty="0">
              <a:solidFill>
                <a:schemeClr val="accent2">
                  <a:lumMod val="75000"/>
                </a:schemeClr>
              </a:solidFill>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 projektmenedzsment magának a projekttevékenység megvalósítási folyamatának </a:t>
            </a:r>
          </a:p>
          <a:p>
            <a:endParaRPr lang="hu-HU" b="1" dirty="0">
              <a:solidFill>
                <a:schemeClr val="accent2">
                  <a:lumMod val="75000"/>
                </a:schemeClr>
              </a:solidFill>
              <a:latin typeface="Calibri" panose="020F0502020204030204" pitchFamily="34" charset="0"/>
              <a:cs typeface="Calibri" panose="020F0502020204030204" pitchFamily="34" charset="0"/>
            </a:endParaRPr>
          </a:p>
          <a:p>
            <a:pPr marL="342900" indent="-342900">
              <a:buFontTx/>
              <a:buChar char="-"/>
            </a:pPr>
            <a:r>
              <a:rPr lang="hu-HU" b="1" dirty="0">
                <a:solidFill>
                  <a:schemeClr val="accent2">
                    <a:lumMod val="75000"/>
                  </a:schemeClr>
                </a:solidFill>
                <a:latin typeface="Calibri" panose="020F0502020204030204" pitchFamily="34" charset="0"/>
                <a:cs typeface="Calibri" panose="020F0502020204030204" pitchFamily="34" charset="0"/>
              </a:rPr>
              <a:t>vezetése, </a:t>
            </a:r>
          </a:p>
          <a:p>
            <a:pPr marL="342900" indent="-342900">
              <a:buFontTx/>
              <a:buChar char="-"/>
            </a:pPr>
            <a:r>
              <a:rPr lang="hu-HU" b="1" dirty="0">
                <a:solidFill>
                  <a:schemeClr val="accent2">
                    <a:lumMod val="75000"/>
                  </a:schemeClr>
                </a:solidFill>
                <a:latin typeface="Calibri" panose="020F0502020204030204" pitchFamily="34" charset="0"/>
                <a:cs typeface="Calibri" panose="020F0502020204030204" pitchFamily="34" charset="0"/>
              </a:rPr>
              <a:t>irányítása, </a:t>
            </a:r>
          </a:p>
          <a:p>
            <a:pPr marL="342900" indent="-342900">
              <a:buFontTx/>
              <a:buChar char="-"/>
            </a:pPr>
            <a:r>
              <a:rPr lang="hu-HU" b="1" dirty="0">
                <a:solidFill>
                  <a:schemeClr val="accent2">
                    <a:lumMod val="75000"/>
                  </a:schemeClr>
                </a:solidFill>
                <a:latin typeface="Calibri" panose="020F0502020204030204" pitchFamily="34" charset="0"/>
                <a:cs typeface="Calibri" panose="020F0502020204030204" pitchFamily="34" charset="0"/>
              </a:rPr>
              <a:t>szervezése, </a:t>
            </a:r>
          </a:p>
          <a:p>
            <a:pPr marL="342900" indent="-342900">
              <a:buFontTx/>
              <a:buChar char="-"/>
            </a:pPr>
            <a:r>
              <a:rPr lang="hu-HU" b="1" dirty="0">
                <a:solidFill>
                  <a:schemeClr val="accent2">
                    <a:lumMod val="75000"/>
                  </a:schemeClr>
                </a:solidFill>
                <a:latin typeface="Calibri" panose="020F0502020204030204" pitchFamily="34" charset="0"/>
                <a:cs typeface="Calibri" panose="020F0502020204030204" pitchFamily="34" charset="0"/>
              </a:rPr>
              <a:t>az erőforrások, az információk, a rendelkezésre álló módszertani és technikai eszközök cél elérése érdekében történő összpontosítása.</a:t>
            </a:r>
          </a:p>
        </p:txBody>
      </p:sp>
    </p:spTree>
    <p:extLst>
      <p:ext uri="{BB962C8B-B14F-4D97-AF65-F5344CB8AC3E}">
        <p14:creationId xmlns:p14="http://schemas.microsoft.com/office/powerpoint/2010/main" val="214400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EAB3-C0D2-4675-9DBD-5C9FBA6BCFD2}"/>
              </a:ext>
            </a:extLst>
          </p:cNvPr>
          <p:cNvSpPr>
            <a:spLocks noGrp="1"/>
          </p:cNvSpPr>
          <p:nvPr>
            <p:ph type="title"/>
          </p:nvPr>
        </p:nvSpPr>
        <p:spPr>
          <a:xfrm>
            <a:off x="914400" y="260060"/>
            <a:ext cx="10813409" cy="1065402"/>
          </a:xfrm>
        </p:spPr>
        <p:txBody>
          <a:bodyPr anchor="t"/>
          <a:lstStyle/>
          <a:p>
            <a:r>
              <a:rPr lang="hu-HU" b="1" dirty="0">
                <a:latin typeface="Calibri" panose="020F0502020204030204" pitchFamily="34" charset="0"/>
                <a:cs typeface="Calibri" panose="020F0502020204030204" pitchFamily="34" charset="0"/>
              </a:rPr>
              <a:t>Mi is ez? Miért és mire jó?</a:t>
            </a:r>
          </a:p>
        </p:txBody>
      </p:sp>
      <p:sp>
        <p:nvSpPr>
          <p:cNvPr id="3" name="Szöveg helye 2">
            <a:extLst>
              <a:ext uri="{FF2B5EF4-FFF2-40B4-BE49-F238E27FC236}">
                <a16:creationId xmlns:a16="http://schemas.microsoft.com/office/drawing/2014/main" id="{45403DF2-D296-40E8-91FA-8D2E8D720026}"/>
              </a:ext>
            </a:extLst>
          </p:cNvPr>
          <p:cNvSpPr>
            <a:spLocks noGrp="1"/>
          </p:cNvSpPr>
          <p:nvPr>
            <p:ph type="body" idx="1"/>
          </p:nvPr>
        </p:nvSpPr>
        <p:spPr>
          <a:xfrm>
            <a:off x="1719744" y="1325462"/>
            <a:ext cx="10008066" cy="5272477"/>
          </a:xfrm>
        </p:spPr>
        <p:txBody>
          <a:bodyPr/>
          <a:lstStyle/>
          <a:p>
            <a:pPr algn="r"/>
            <a:endParaRPr lang="hu-HU" dirty="0"/>
          </a:p>
        </p:txBody>
      </p:sp>
      <p:pic>
        <p:nvPicPr>
          <p:cNvPr id="5" name="Kép 4">
            <a:extLst>
              <a:ext uri="{FF2B5EF4-FFF2-40B4-BE49-F238E27FC236}">
                <a16:creationId xmlns:a16="http://schemas.microsoft.com/office/drawing/2014/main" id="{AFD262FF-8B79-4CBC-BEBF-FE1178D032AE}"/>
              </a:ext>
            </a:extLst>
          </p:cNvPr>
          <p:cNvPicPr>
            <a:picLocks noChangeAspect="1"/>
          </p:cNvPicPr>
          <p:nvPr/>
        </p:nvPicPr>
        <p:blipFill>
          <a:blip r:embed="rId2"/>
          <a:stretch>
            <a:fillRect/>
          </a:stretch>
        </p:blipFill>
        <p:spPr>
          <a:xfrm>
            <a:off x="3819094" y="1325462"/>
            <a:ext cx="7908715" cy="5272477"/>
          </a:xfrm>
          <a:prstGeom prst="rect">
            <a:avLst/>
          </a:prstGeom>
        </p:spPr>
      </p:pic>
    </p:spTree>
    <p:extLst>
      <p:ext uri="{BB962C8B-B14F-4D97-AF65-F5344CB8AC3E}">
        <p14:creationId xmlns:p14="http://schemas.microsoft.com/office/powerpoint/2010/main" val="609428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7D2471-3203-4B4F-AA16-6E750CA29956}"/>
              </a:ext>
            </a:extLst>
          </p:cNvPr>
          <p:cNvSpPr>
            <a:spLocks noGrp="1"/>
          </p:cNvSpPr>
          <p:nvPr>
            <p:ph type="title"/>
          </p:nvPr>
        </p:nvSpPr>
        <p:spPr>
          <a:xfrm>
            <a:off x="904974" y="301659"/>
            <a:ext cx="10599638" cy="688156"/>
          </a:xfrm>
        </p:spPr>
        <p:txBody>
          <a:bodyPr anchor="t">
            <a:normAutofit/>
          </a:bodyPr>
          <a:lstStyle/>
          <a:p>
            <a:pPr algn="ctr"/>
            <a:r>
              <a:rPr lang="hu-HU" sz="2800" b="1" dirty="0">
                <a:latin typeface="Calibri" panose="020F0502020204030204" pitchFamily="34" charset="0"/>
                <a:cs typeface="Calibri" panose="020F0502020204030204" pitchFamily="34" charset="0"/>
              </a:rPr>
              <a:t>A projekttevékenység és az operatív működés jellemzői, különbségei</a:t>
            </a:r>
          </a:p>
        </p:txBody>
      </p:sp>
      <p:pic>
        <p:nvPicPr>
          <p:cNvPr id="4" name="Kép 3">
            <a:extLst>
              <a:ext uri="{FF2B5EF4-FFF2-40B4-BE49-F238E27FC236}">
                <a16:creationId xmlns:a16="http://schemas.microsoft.com/office/drawing/2014/main" id="{5484137F-E107-4CA8-963F-DADEDF4A5870}"/>
              </a:ext>
            </a:extLst>
          </p:cNvPr>
          <p:cNvPicPr>
            <a:picLocks noChangeAspect="1"/>
          </p:cNvPicPr>
          <p:nvPr/>
        </p:nvPicPr>
        <p:blipFill>
          <a:blip r:embed="rId2"/>
          <a:stretch>
            <a:fillRect/>
          </a:stretch>
        </p:blipFill>
        <p:spPr>
          <a:xfrm>
            <a:off x="2648293" y="931413"/>
            <a:ext cx="7743825" cy="5843588"/>
          </a:xfrm>
          <a:prstGeom prst="rect">
            <a:avLst/>
          </a:prstGeom>
        </p:spPr>
      </p:pic>
      <p:sp>
        <p:nvSpPr>
          <p:cNvPr id="3" name="Szöveg helye 2">
            <a:extLst>
              <a:ext uri="{FF2B5EF4-FFF2-40B4-BE49-F238E27FC236}">
                <a16:creationId xmlns:a16="http://schemas.microsoft.com/office/drawing/2014/main" id="{08779E5C-7042-4832-96DC-ED6B40F6630D}"/>
              </a:ext>
            </a:extLst>
          </p:cNvPr>
          <p:cNvSpPr>
            <a:spLocks noGrp="1"/>
          </p:cNvSpPr>
          <p:nvPr>
            <p:ph type="body" idx="1"/>
          </p:nvPr>
        </p:nvSpPr>
        <p:spPr>
          <a:xfrm>
            <a:off x="1376313" y="989815"/>
            <a:ext cx="10492033" cy="5722070"/>
          </a:xfrm>
        </p:spPr>
        <p:txBody>
          <a:bodyPr/>
          <a:lstStyle/>
          <a:p>
            <a:pPr algn="ctr"/>
            <a:endParaRPr lang="hu-HU" dirty="0"/>
          </a:p>
        </p:txBody>
      </p:sp>
    </p:spTree>
    <p:extLst>
      <p:ext uri="{BB962C8B-B14F-4D97-AF65-F5344CB8AC3E}">
        <p14:creationId xmlns:p14="http://schemas.microsoft.com/office/powerpoint/2010/main" val="387308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5BB0DF-28A0-4499-A234-B6E37EE3F44D}"/>
              </a:ext>
            </a:extLst>
          </p:cNvPr>
          <p:cNvSpPr>
            <a:spLocks noGrp="1"/>
          </p:cNvSpPr>
          <p:nvPr>
            <p:ph type="title"/>
          </p:nvPr>
        </p:nvSpPr>
        <p:spPr>
          <a:xfrm>
            <a:off x="1687398" y="216817"/>
            <a:ext cx="10152668" cy="650450"/>
          </a:xfrm>
        </p:spPr>
        <p:txBody>
          <a:bodyPr anchor="t">
            <a:normAutofit/>
          </a:bodyPr>
          <a:lstStyle/>
          <a:p>
            <a:pPr algn="ctr"/>
            <a:r>
              <a:rPr lang="hu-HU" sz="2800" b="1" dirty="0">
                <a:latin typeface="Calibri" panose="020F0502020204030204" pitchFamily="34" charset="0"/>
                <a:cs typeface="Calibri" panose="020F0502020204030204" pitchFamily="34" charset="0"/>
              </a:rPr>
              <a:t>A projektmenedzsment 10 tudásterülete</a:t>
            </a:r>
          </a:p>
        </p:txBody>
      </p:sp>
      <p:sp>
        <p:nvSpPr>
          <p:cNvPr id="3" name="Szöveg helye 2">
            <a:extLst>
              <a:ext uri="{FF2B5EF4-FFF2-40B4-BE49-F238E27FC236}">
                <a16:creationId xmlns:a16="http://schemas.microsoft.com/office/drawing/2014/main" id="{D8465258-06CB-4D33-A8C6-4E161E56637C}"/>
              </a:ext>
            </a:extLst>
          </p:cNvPr>
          <p:cNvSpPr>
            <a:spLocks noGrp="1"/>
          </p:cNvSpPr>
          <p:nvPr>
            <p:ph type="body" idx="1"/>
          </p:nvPr>
        </p:nvSpPr>
        <p:spPr>
          <a:xfrm>
            <a:off x="1885362" y="867266"/>
            <a:ext cx="9619250" cy="5458119"/>
          </a:xfrm>
        </p:spPr>
        <p:txBody>
          <a:bodyPr/>
          <a:lstStyle/>
          <a:p>
            <a:endParaRPr lang="hu-HU" sz="1800" b="1" i="0" u="none" strike="noStrike" baseline="0" dirty="0">
              <a:solidFill>
                <a:srgbClr val="000000"/>
              </a:solidFill>
              <a:latin typeface="Calibri" panose="020F0502020204030204" pitchFamily="34" charset="0"/>
              <a:cs typeface="Calibri" panose="020F0502020204030204" pitchFamily="34" charset="0"/>
            </a:endParaRP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Integrációmenedzsment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Terjedelemmenedzsment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Időmenedzsment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Költségmenedzsment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Minőségmenedzsment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Emberi erőforrás 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Kommunikáció 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Kockázatmenedzsment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Beszerzés menedzsment 	</a:t>
            </a:r>
          </a:p>
          <a:p>
            <a:r>
              <a:rPr lang="hu-HU" b="1" i="0" u="none" strike="noStrike" baseline="0" dirty="0">
                <a:solidFill>
                  <a:schemeClr val="accent2">
                    <a:lumMod val="75000"/>
                  </a:schemeClr>
                </a:solidFill>
                <a:latin typeface="Calibri" panose="020F0502020204030204" pitchFamily="34" charset="0"/>
                <a:cs typeface="Calibri" panose="020F0502020204030204" pitchFamily="34" charset="0"/>
              </a:rPr>
              <a:t>Érintett menedzsment 	</a:t>
            </a:r>
          </a:p>
          <a:p>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410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DB380A-675E-4581-921B-7FB4FAAEAAE5}"/>
              </a:ext>
            </a:extLst>
          </p:cNvPr>
          <p:cNvSpPr>
            <a:spLocks noGrp="1"/>
          </p:cNvSpPr>
          <p:nvPr>
            <p:ph type="title"/>
          </p:nvPr>
        </p:nvSpPr>
        <p:spPr>
          <a:xfrm>
            <a:off x="603316" y="150830"/>
            <a:ext cx="11293312" cy="1329178"/>
          </a:xfrm>
        </p:spPr>
        <p:txBody>
          <a:bodyPr anchor="t">
            <a:normAutofit/>
          </a:bodyPr>
          <a:lstStyle/>
          <a:p>
            <a:pPr algn="ctr"/>
            <a:r>
              <a:rPr lang="hu-HU" sz="3200" b="1" dirty="0"/>
              <a:t>Az egyes területek feladatmegosztása:</a:t>
            </a:r>
          </a:p>
        </p:txBody>
      </p:sp>
      <p:sp>
        <p:nvSpPr>
          <p:cNvPr id="3" name="Szöveg helye 2">
            <a:extLst>
              <a:ext uri="{FF2B5EF4-FFF2-40B4-BE49-F238E27FC236}">
                <a16:creationId xmlns:a16="http://schemas.microsoft.com/office/drawing/2014/main" id="{50E96328-05BC-4544-8FB6-E17B4AD20787}"/>
              </a:ext>
            </a:extLst>
          </p:cNvPr>
          <p:cNvSpPr>
            <a:spLocks noGrp="1"/>
          </p:cNvSpPr>
          <p:nvPr>
            <p:ph type="body" idx="1"/>
          </p:nvPr>
        </p:nvSpPr>
        <p:spPr>
          <a:xfrm>
            <a:off x="1630838" y="763572"/>
            <a:ext cx="9957846" cy="5835192"/>
          </a:xfrm>
        </p:spPr>
        <p:txBody>
          <a:bodyPr>
            <a:normAutofit lnSpcReduction="10000"/>
          </a:bodyPr>
          <a:lstStyle/>
          <a:p>
            <a:pPr marL="342900" lvl="0" indent="-342900">
              <a:lnSpc>
                <a:spcPct val="107000"/>
              </a:lnSpc>
              <a:buFont typeface="Calibri" panose="020F0502020204030204" pitchFamily="34" charset="0"/>
              <a:buChar char="-"/>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Az integrációmenedzsment feladata a projekt különböző elemeinek összehangolása. Ide tartozik az alapító okirat, az előzetes terjedelem leírás és a menedzsment terv elkészítése, valamint a végrehajtás irányítása, menedzselése, követése és felügyelete, az integrált változásfelügyelet és végül a projekt zárása.</a:t>
            </a:r>
          </a:p>
          <a:p>
            <a:pPr marL="342900" lvl="0" indent="-342900">
              <a:lnSpc>
                <a:spcPct val="107000"/>
              </a:lnSpc>
              <a:buFont typeface="Calibri" panose="020F0502020204030204" pitchFamily="34" charset="0"/>
              <a:buChar char="-"/>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terjedelemmenedzsment feladata a kitűzött célok (és csak azok) megvalósításának biztosítása. Az eredeti cél szem előtt tartása mellett e terület fontos feladata a végrehajtás során felmerülő új vagy megváltozó célok azonosítása és beépítése a projektbe, valamint a szükséges </a:t>
            </a:r>
            <a:r>
              <a:rPr lang="hu-HU"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újratervezések</a:t>
            </a: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elvégzése. Ide tartozik a projektterjedelem meghatározása, tervezése, verifikálása és felügyelete, valamint a </a:t>
            </a:r>
            <a:r>
              <a:rPr lang="hu-HU"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feladatlebontási</a:t>
            </a: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struktúra létrehozása.</a:t>
            </a:r>
          </a:p>
          <a:p>
            <a:pPr marL="342900" lvl="0" indent="-342900">
              <a:lnSpc>
                <a:spcPct val="107000"/>
              </a:lnSpc>
              <a:buFont typeface="Calibri" panose="020F0502020204030204" pitchFamily="34" charset="0"/>
              <a:buChar char="-"/>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Az idő menedzsment, azaz ütemezés menedzsment feladata az eredeti ütemezés betartása, amelynek során kommunikációs eszközként a projekt ütemezését (projekttervet) használja. Ide tartozik a tevékenység meghatározás, a tevékenység függőségi rendezés, a tevékenység erőforrás becslése, a tevékenység átfutási idő becslése, az ütemterv kialakítása és az ütemezés felügyelet.</a:t>
            </a:r>
          </a:p>
          <a:p>
            <a:pPr marL="342900" lvl="0" indent="-342900">
              <a:lnSpc>
                <a:spcPct val="107000"/>
              </a:lnSpc>
              <a:buFont typeface="Calibri" panose="020F0502020204030204" pitchFamily="34" charset="0"/>
              <a:buChar char="-"/>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költségmenedzsment feladata a költségvetés keretein belül történő végrehajtás biztosítása, a költségtúllépés felismerése és az esetlegesen szükséges korrekciós tevékenységek végrehajtása. Ide tartozik a költségbecslés, a költségterv készítés, valamint a költségfelügyelet.</a:t>
            </a:r>
          </a:p>
          <a:p>
            <a:pPr marL="342900" lvl="0" indent="-342900">
              <a:lnSpc>
                <a:spcPct val="107000"/>
              </a:lnSpc>
              <a:buFont typeface="Calibri" panose="020F0502020204030204" pitchFamily="34" charset="0"/>
              <a:buChar char="-"/>
            </a:pPr>
            <a:r>
              <a:rPr lang="hu-HU"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minőségmenedzsment feladata az eredmények elvárt és specifikált paraméterekkel (minőséggel) történő biztosítása. Ide tartozik a minőségtervezés, a minőségbiztosítás és a minőségellenőrzés.</a:t>
            </a:r>
          </a:p>
          <a:p>
            <a:endParaRPr lang="hu-HU" dirty="0"/>
          </a:p>
        </p:txBody>
      </p:sp>
    </p:spTree>
    <p:extLst>
      <p:ext uri="{BB962C8B-B14F-4D97-AF65-F5344CB8AC3E}">
        <p14:creationId xmlns:p14="http://schemas.microsoft.com/office/powerpoint/2010/main" val="44331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0C29F5-5106-4AAA-BB2F-81BAE04DFC46}"/>
              </a:ext>
            </a:extLst>
          </p:cNvPr>
          <p:cNvSpPr>
            <a:spLocks noGrp="1"/>
          </p:cNvSpPr>
          <p:nvPr>
            <p:ph type="title"/>
          </p:nvPr>
        </p:nvSpPr>
        <p:spPr>
          <a:xfrm>
            <a:off x="575036" y="329939"/>
            <a:ext cx="10929576" cy="744717"/>
          </a:xfrm>
        </p:spPr>
        <p:txBody>
          <a:bodyPr anchor="t"/>
          <a:lstStyle/>
          <a:p>
            <a:pPr algn="ctr"/>
            <a:r>
              <a:rPr lang="hu-HU" dirty="0"/>
              <a:t>Az egyes területek feladatmegosztása 2.:</a:t>
            </a:r>
          </a:p>
        </p:txBody>
      </p:sp>
      <p:sp>
        <p:nvSpPr>
          <p:cNvPr id="3" name="Szöveg helye 2">
            <a:extLst>
              <a:ext uri="{FF2B5EF4-FFF2-40B4-BE49-F238E27FC236}">
                <a16:creationId xmlns:a16="http://schemas.microsoft.com/office/drawing/2014/main" id="{4D8BF203-1B43-46A0-94FF-B9848461071C}"/>
              </a:ext>
            </a:extLst>
          </p:cNvPr>
          <p:cNvSpPr>
            <a:spLocks noGrp="1"/>
          </p:cNvSpPr>
          <p:nvPr>
            <p:ph type="body" idx="1"/>
          </p:nvPr>
        </p:nvSpPr>
        <p:spPr>
          <a:xfrm>
            <a:off x="1649691" y="1555423"/>
            <a:ext cx="10275215" cy="5137608"/>
          </a:xfrm>
        </p:spPr>
        <p:txBody>
          <a:bodyPr>
            <a:normAutofit fontScale="70000" lnSpcReduction="20000"/>
          </a:bodyPr>
          <a:lstStyle/>
          <a:p>
            <a:pPr algn="just"/>
            <a:r>
              <a:rPr lang="hu-HU" sz="2300" b="1" dirty="0">
                <a:solidFill>
                  <a:schemeClr val="accent2">
                    <a:lumMod val="75000"/>
                  </a:schemeClr>
                </a:solidFill>
              </a:rPr>
              <a:t>- Az emberi erőforrás menedzsment feladata az emberi erőforrásoknak a képesség és rendelkezésre 	állás figyelembevételével történő optimális felhasználása, beleértve az erőforrások képzését és 	fejlesztését is. Ide tartozik az emberi erőforrás tervezés, a projektcsapat toborzás és fejlesztés, 	valamint a projektcsapat irányítása.</a:t>
            </a:r>
          </a:p>
          <a:p>
            <a:pPr algn="just"/>
            <a:r>
              <a:rPr lang="hu-HU" sz="2300" b="1" dirty="0">
                <a:solidFill>
                  <a:schemeClr val="accent2">
                    <a:lumMod val="75000"/>
                  </a:schemeClr>
                </a:solidFill>
              </a:rPr>
              <a:t>- A kommunikáció menedzsment feladata a projektben résztvevő összes érdekelt személy és 	szervezet megfelelő mennyiségű, minőségű és rendszerességű tájékoztatása. Ide tartozik a 	kommunikációtervezés, az információelosztás, a teljesítés jelentéstétel, valamint az érintettek 	kezelése, amely magában foglalja a kommunikáció menedzselését az érintettek igényeinek 	kielégítésére és az érintettekkel kapcsolatos problémák megoldását.</a:t>
            </a:r>
          </a:p>
          <a:p>
            <a:pPr algn="just"/>
            <a:r>
              <a:rPr lang="hu-HU" sz="2300" b="1" dirty="0">
                <a:solidFill>
                  <a:schemeClr val="accent2">
                    <a:lumMod val="75000"/>
                  </a:schemeClr>
                </a:solidFill>
              </a:rPr>
              <a:t>- A kockázatmenedzsment feladata a minőségi és mennyiségi kockázatelemzés, valamint az 	elkerülési tartaléktervek kidolgozása. Ide tartozik a kockázatmenedzsment tervezése, a 	kockázatok azonosítása, elemzése, követése és felügyelete, valamint kezelése.</a:t>
            </a:r>
          </a:p>
          <a:p>
            <a:pPr algn="just"/>
            <a:r>
              <a:rPr lang="hu-HU" sz="2300" b="1" dirty="0">
                <a:solidFill>
                  <a:schemeClr val="accent2">
                    <a:lumMod val="75000"/>
                  </a:schemeClr>
                </a:solidFill>
              </a:rPr>
              <a:t>- A beszerzésmenedzsment feladata a beszállítókkal és partnerekkel történő együttműködés és 	integráció szabályozása. Ide tartozik a beszerzés tervezése, a szerződéskötés tervezése, a szállítói 	válaszok bekérése, a szállító kiválasztása, a szerződés lebonyolítása és a szerződés lezárása.</a:t>
            </a:r>
          </a:p>
          <a:p>
            <a:pPr algn="just"/>
            <a:r>
              <a:rPr lang="hu-HU" sz="2300" b="1" dirty="0">
                <a:solidFill>
                  <a:schemeClr val="accent2">
                    <a:lumMod val="75000"/>
                  </a:schemeClr>
                </a:solidFill>
              </a:rPr>
              <a:t>- A tudásterületek közé legutóbb (a PMBOK 5. kiadásában) bekerült </a:t>
            </a:r>
            <a:r>
              <a:rPr lang="hu-HU" sz="2300" b="1" dirty="0" err="1">
                <a:solidFill>
                  <a:schemeClr val="accent2">
                    <a:lumMod val="75000"/>
                  </a:schemeClr>
                </a:solidFill>
              </a:rPr>
              <a:t>Stakeholder</a:t>
            </a:r>
            <a:r>
              <a:rPr lang="hu-HU" sz="2300" b="1" dirty="0">
                <a:solidFill>
                  <a:schemeClr val="accent2">
                    <a:lumMod val="75000"/>
                  </a:schemeClr>
                </a:solidFill>
              </a:rPr>
              <a:t>-management, a 	magyarra “Érintettek menedzseléseként” fordítható új tudásterület. Edward Freeman (1984) a 	nyolcvanas években fogalmazta meg, hogy az üzleti siker </a:t>
            </a:r>
            <a:r>
              <a:rPr lang="hu-HU" sz="2300" b="1" dirty="0" err="1">
                <a:solidFill>
                  <a:schemeClr val="accent2">
                    <a:lumMod val="75000"/>
                  </a:schemeClr>
                </a:solidFill>
              </a:rPr>
              <a:t>záloga</a:t>
            </a:r>
            <a:r>
              <a:rPr lang="hu-HU" sz="2300" b="1" dirty="0">
                <a:solidFill>
                  <a:schemeClr val="accent2">
                    <a:lumMod val="75000"/>
                  </a:schemeClr>
                </a:solidFill>
              </a:rPr>
              <a:t> a vállalat környezetében élő 	érintettek ismerete, igényeik és szükségleteik figyelembe vétele a projektmunkában. (A témához 	részletesebben lásd Frederick </a:t>
            </a:r>
            <a:r>
              <a:rPr lang="hu-HU" sz="2300" b="1" dirty="0" err="1">
                <a:solidFill>
                  <a:schemeClr val="accent2">
                    <a:lumMod val="75000"/>
                  </a:schemeClr>
                </a:solidFill>
              </a:rPr>
              <a:t>et</a:t>
            </a:r>
            <a:r>
              <a:rPr lang="hu-HU" sz="2300" b="1" dirty="0">
                <a:solidFill>
                  <a:schemeClr val="accent2">
                    <a:lumMod val="75000"/>
                  </a:schemeClr>
                </a:solidFill>
              </a:rPr>
              <a:t> </a:t>
            </a:r>
            <a:r>
              <a:rPr lang="hu-HU" sz="2300" b="1" dirty="0" err="1">
                <a:solidFill>
                  <a:schemeClr val="accent2">
                    <a:lumMod val="75000"/>
                  </a:schemeClr>
                </a:solidFill>
              </a:rPr>
              <a:t>al</a:t>
            </a:r>
            <a:r>
              <a:rPr lang="hu-HU" sz="2300" b="1" dirty="0">
                <a:solidFill>
                  <a:schemeClr val="accent2">
                    <a:lumMod val="75000"/>
                  </a:schemeClr>
                </a:solidFill>
              </a:rPr>
              <a:t>., 1992). Magam azzal egészíteném ki a problémát, hogy nem 	csak a szoros értelemben gazdasági, hanem valamennyi projekt esetében fontos tudásterületről 	van szó, aminek egyik fejleménye az előzetes hatástanulmányok készítésének kötelezettsége.</a:t>
            </a:r>
          </a:p>
          <a:p>
            <a:endParaRPr lang="hu-HU" dirty="0"/>
          </a:p>
        </p:txBody>
      </p:sp>
    </p:spTree>
    <p:extLst>
      <p:ext uri="{BB962C8B-B14F-4D97-AF65-F5344CB8AC3E}">
        <p14:creationId xmlns:p14="http://schemas.microsoft.com/office/powerpoint/2010/main" val="3951091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06BF94-D22F-4D40-8B6E-F0A69DE140AD}"/>
              </a:ext>
            </a:extLst>
          </p:cNvPr>
          <p:cNvSpPr>
            <a:spLocks noGrp="1"/>
          </p:cNvSpPr>
          <p:nvPr>
            <p:ph type="title"/>
          </p:nvPr>
        </p:nvSpPr>
        <p:spPr>
          <a:xfrm>
            <a:off x="716438" y="122549"/>
            <a:ext cx="10788174" cy="1093510"/>
          </a:xfrm>
        </p:spPr>
        <p:txBody>
          <a:bodyPr>
            <a:normAutofit fontScale="90000"/>
          </a:bodyPr>
          <a:lstStyle/>
          <a:p>
            <a:pPr algn="ctr"/>
            <a:r>
              <a:rPr lang="hu-HU" b="1" dirty="0"/>
              <a:t>A projektmenedzsment élet-ciklus modell folyamatcsoportjai </a:t>
            </a:r>
          </a:p>
        </p:txBody>
      </p:sp>
      <p:sp>
        <p:nvSpPr>
          <p:cNvPr id="3" name="Szöveg helye 2">
            <a:extLst>
              <a:ext uri="{FF2B5EF4-FFF2-40B4-BE49-F238E27FC236}">
                <a16:creationId xmlns:a16="http://schemas.microsoft.com/office/drawing/2014/main" id="{D537A54D-D846-46BD-9EFC-DE23C08B9895}"/>
              </a:ext>
            </a:extLst>
          </p:cNvPr>
          <p:cNvSpPr>
            <a:spLocks noGrp="1"/>
          </p:cNvSpPr>
          <p:nvPr>
            <p:ph type="body" idx="1"/>
          </p:nvPr>
        </p:nvSpPr>
        <p:spPr>
          <a:xfrm>
            <a:off x="1668544" y="1329179"/>
            <a:ext cx="10133815" cy="5109328"/>
          </a:xfrm>
        </p:spPr>
        <p:txBody>
          <a:bodyPr/>
          <a:lstStyle/>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Kezdeményezési folyamatcsoport (indító folyamat-csoportnak is nevezik)</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Tervezési folyamatcsoport</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Végrehajtási folyamatcsoport (kivitelezési folyamat csoportnak is nevezik)</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Ellenőrzés és irányítás folyamatcsoport</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Lezárási folyamatcsoport</a:t>
            </a:r>
          </a:p>
          <a:p>
            <a:endParaRPr lang="hu-HU" dirty="0"/>
          </a:p>
        </p:txBody>
      </p:sp>
    </p:spTree>
    <p:extLst>
      <p:ext uri="{BB962C8B-B14F-4D97-AF65-F5344CB8AC3E}">
        <p14:creationId xmlns:p14="http://schemas.microsoft.com/office/powerpoint/2010/main" val="115728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30A7B4-3218-497A-A767-C0B1A9AEFA28}"/>
              </a:ext>
            </a:extLst>
          </p:cNvPr>
          <p:cNvSpPr>
            <a:spLocks noGrp="1"/>
          </p:cNvSpPr>
          <p:nvPr>
            <p:ph type="title"/>
          </p:nvPr>
        </p:nvSpPr>
        <p:spPr>
          <a:xfrm>
            <a:off x="697584" y="320512"/>
            <a:ext cx="11123628" cy="2846895"/>
          </a:xfrm>
        </p:spPr>
        <p:txBody>
          <a:bodyPr anchor="t">
            <a:normAutofit fontScale="90000"/>
          </a:bodyPr>
          <a:lstStyle/>
          <a:p>
            <a:r>
              <a:rPr lang="hu-HU" sz="2200" b="1" i="0" u="none" strike="noStrike" baseline="0" dirty="0">
                <a:latin typeface="Calibri" panose="020F0502020204030204" pitchFamily="34" charset="0"/>
              </a:rPr>
              <a:t>A KEZDEMÉNYEZÉSI FOLYAMATCSOPORT FOLYAMATAI: </a:t>
            </a:r>
            <a:br>
              <a:rPr lang="hu-HU" sz="2200" b="0" i="0" u="none" strike="noStrike" baseline="0" dirty="0">
                <a:latin typeface="Calibri" panose="020F0502020204030204" pitchFamily="34" charset="0"/>
              </a:rPr>
            </a:b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A projektvezető kiválasztása </a:t>
            </a: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Az ügyfél valódi szükségleteinek felderítése </a:t>
            </a: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Az ügyfél szükségleteinek dokumentálása </a:t>
            </a: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Tárgyalás az ügyféllel a szükségletek teljesítésének módjáról </a:t>
            </a: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Egyoldalas leírás készítése a projektről </a:t>
            </a:r>
            <a:br>
              <a:rPr lang="hu-HU" sz="2200" b="0" i="0" u="none" strike="noStrike" baseline="0" dirty="0">
                <a:latin typeface="Calibri" panose="020F0502020204030204" pitchFamily="34" charset="0"/>
              </a:rPr>
            </a:br>
            <a:r>
              <a:rPr lang="hu-HU" sz="2200" b="0" i="0" u="none" strike="noStrike" baseline="0" dirty="0">
                <a:latin typeface="Calibri" panose="020F0502020204030204" pitchFamily="34" charset="0"/>
              </a:rPr>
              <a:t>- Engedély szerzése a magasabb szintű vezetéstől a projekt tervezésére </a:t>
            </a:r>
            <a:br>
              <a:rPr lang="hu-HU" sz="1800" b="0" i="0" u="none" strike="noStrike" baseline="0" dirty="0">
                <a:solidFill>
                  <a:srgbClr val="000000"/>
                </a:solidFill>
                <a:latin typeface="Calibri" panose="020F0502020204030204" pitchFamily="34" charset="0"/>
              </a:rPr>
            </a:br>
            <a:endParaRPr lang="hu-HU" dirty="0"/>
          </a:p>
        </p:txBody>
      </p:sp>
      <p:sp>
        <p:nvSpPr>
          <p:cNvPr id="3" name="Szöveg helye 2">
            <a:extLst>
              <a:ext uri="{FF2B5EF4-FFF2-40B4-BE49-F238E27FC236}">
                <a16:creationId xmlns:a16="http://schemas.microsoft.com/office/drawing/2014/main" id="{1BDD095F-27B4-43E1-BA0A-F9EBD2DEA1A5}"/>
              </a:ext>
            </a:extLst>
          </p:cNvPr>
          <p:cNvSpPr>
            <a:spLocks noGrp="1"/>
          </p:cNvSpPr>
          <p:nvPr>
            <p:ph type="body" idx="1"/>
          </p:nvPr>
        </p:nvSpPr>
        <p:spPr>
          <a:xfrm>
            <a:off x="1706252" y="3167407"/>
            <a:ext cx="10114960" cy="3454922"/>
          </a:xfrm>
        </p:spPr>
        <p:txBody>
          <a:bodyPr>
            <a:normAutofit fontScale="92500" lnSpcReduction="10000"/>
          </a:bodyPr>
          <a:lstStyle/>
          <a:p>
            <a:pPr>
              <a:spcBef>
                <a:spcPts val="0"/>
              </a:spcBef>
            </a:pPr>
            <a:r>
              <a:rPr lang="hu-HU" sz="2200" b="1" i="0" u="none" strike="noStrike" baseline="0" dirty="0">
                <a:solidFill>
                  <a:schemeClr val="accent2">
                    <a:lumMod val="75000"/>
                  </a:schemeClr>
                </a:solidFill>
                <a:latin typeface="Calibri" panose="020F0502020204030204" pitchFamily="34" charset="0"/>
              </a:rPr>
              <a:t>A TERVEZÉSI FOLYAMATCSOPORT FOLYAMATAI:</a:t>
            </a:r>
          </a:p>
          <a:p>
            <a:pPr>
              <a:spcBef>
                <a:spcPts val="0"/>
              </a:spcBef>
            </a:pPr>
            <a:endParaRPr lang="hu-HU" sz="2200" b="0" i="0" u="none" strike="noStrike" baseline="0" dirty="0">
              <a:solidFill>
                <a:schemeClr val="accent2">
                  <a:lumMod val="75000"/>
                </a:schemeClr>
              </a:solidFill>
              <a:latin typeface="Calibri" panose="020F0502020204030204" pitchFamily="34" charset="0"/>
            </a:endParaRP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projekthez kapcsolódó összes munka meghatározása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munka elvégzéséhez szükséges idő megbecslése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munka teljesítéséhez szükséges erőforrások felbecslése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munka teljes költségének megbecslése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feladatok sorrendbe állítása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projekt kezdeti ütemtervének elkészítése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projekt ütemtervének elemzése és hangolása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Egy kockázatkezelési terv összeállítása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A projektterv dokumentálása </a:t>
            </a:r>
          </a:p>
          <a:p>
            <a:pPr>
              <a:spcBef>
                <a:spcPts val="0"/>
              </a:spcBef>
            </a:pPr>
            <a:r>
              <a:rPr lang="hu-HU" sz="2200" dirty="0">
                <a:solidFill>
                  <a:schemeClr val="accent2">
                    <a:lumMod val="75000"/>
                  </a:schemeClr>
                </a:solidFill>
                <a:latin typeface="Calibri" panose="020F0502020204030204" pitchFamily="34" charset="0"/>
              </a:rPr>
              <a:t>- </a:t>
            </a:r>
            <a:r>
              <a:rPr lang="hu-HU" sz="2200" b="0" i="0" u="none" strike="noStrike" baseline="0" dirty="0">
                <a:solidFill>
                  <a:schemeClr val="accent2">
                    <a:lumMod val="75000"/>
                  </a:schemeClr>
                </a:solidFill>
                <a:latin typeface="Calibri" panose="020F0502020204030204" pitchFamily="34" charset="0"/>
              </a:rPr>
              <a:t>Engedély szerzése a magasabb szintű vezetéstől a projekt végrehajtására </a:t>
            </a:r>
          </a:p>
          <a:p>
            <a:endParaRPr lang="hu-HU" dirty="0"/>
          </a:p>
        </p:txBody>
      </p:sp>
    </p:spTree>
    <p:extLst>
      <p:ext uri="{BB962C8B-B14F-4D97-AF65-F5344CB8AC3E}">
        <p14:creationId xmlns:p14="http://schemas.microsoft.com/office/powerpoint/2010/main" val="285879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FCC9DB-51A4-48BD-A8C8-FC3620F009CC}"/>
              </a:ext>
            </a:extLst>
          </p:cNvPr>
          <p:cNvSpPr>
            <a:spLocks noGrp="1"/>
          </p:cNvSpPr>
          <p:nvPr>
            <p:ph type="title"/>
          </p:nvPr>
        </p:nvSpPr>
        <p:spPr>
          <a:xfrm>
            <a:off x="536896" y="243281"/>
            <a:ext cx="11216080" cy="687897"/>
          </a:xfrm>
        </p:spPr>
        <p:txBody>
          <a:bodyPr anchor="t">
            <a:normAutofit fontScale="90000"/>
          </a:bodyPr>
          <a:lstStyle/>
          <a:p>
            <a:pPr algn="ctr"/>
            <a:r>
              <a:rPr lang="hu-HU" sz="3600" b="1" i="0" u="none" strike="noStrike" baseline="0" dirty="0">
                <a:latin typeface="Calibri" panose="020F0502020204030204" pitchFamily="34" charset="0"/>
                <a:cs typeface="Calibri" panose="020F0502020204030204" pitchFamily="34" charset="0"/>
              </a:rPr>
              <a:t>PROJEKT KÉSZÍTÉS LOGIKAI LÉPÉSEI</a:t>
            </a:r>
            <a:br>
              <a:rPr lang="hu-HU" sz="4000" b="1" i="0" u="none" strike="noStrike" baseline="0" dirty="0">
                <a:solidFill>
                  <a:srgbClr val="000000"/>
                </a:solidFill>
                <a:latin typeface="Arial-BoldMT"/>
              </a:rPr>
            </a:br>
            <a:endParaRPr lang="hu-HU" dirty="0"/>
          </a:p>
        </p:txBody>
      </p:sp>
      <p:sp>
        <p:nvSpPr>
          <p:cNvPr id="3" name="Szöveg helye 2">
            <a:extLst>
              <a:ext uri="{FF2B5EF4-FFF2-40B4-BE49-F238E27FC236}">
                <a16:creationId xmlns:a16="http://schemas.microsoft.com/office/drawing/2014/main" id="{CCA1095C-C1FC-49E5-9046-CBF634E686DD}"/>
              </a:ext>
            </a:extLst>
          </p:cNvPr>
          <p:cNvSpPr>
            <a:spLocks noGrp="1"/>
          </p:cNvSpPr>
          <p:nvPr>
            <p:ph type="body" idx="1"/>
          </p:nvPr>
        </p:nvSpPr>
        <p:spPr>
          <a:xfrm>
            <a:off x="1702966" y="1904301"/>
            <a:ext cx="10117122" cy="4219662"/>
          </a:xfrm>
        </p:spPr>
        <p:txBody>
          <a:bodyPr>
            <a:normAutofit/>
          </a:bodyPr>
          <a:lstStyle/>
          <a:p>
            <a:pPr algn="l"/>
            <a:r>
              <a:rPr lang="hu-HU" sz="1800" b="0" i="0" u="none" strike="noStrike" baseline="0" dirty="0">
                <a:solidFill>
                  <a:schemeClr val="accent2">
                    <a:lumMod val="75000"/>
                  </a:schemeClr>
                </a:solidFill>
                <a:latin typeface="ArialMT"/>
              </a:rPr>
              <a:t>1. A projekt hátterének és általános céljának vázlatos ismertetése</a:t>
            </a:r>
          </a:p>
          <a:p>
            <a:pPr algn="l"/>
            <a:r>
              <a:rPr lang="hu-HU" sz="1800" b="0" i="0" u="none" strike="noStrike" baseline="0" dirty="0">
                <a:solidFill>
                  <a:schemeClr val="accent2">
                    <a:lumMod val="75000"/>
                  </a:schemeClr>
                </a:solidFill>
                <a:latin typeface="ArialMT"/>
              </a:rPr>
              <a:t>2. A projekt megvitatása és indoklása szervezeten belül és mindazokkal akiknek érdeke fűződik hozzá</a:t>
            </a:r>
          </a:p>
          <a:p>
            <a:pPr algn="l"/>
            <a:r>
              <a:rPr lang="hu-HU" sz="1800" b="0" i="0" u="none" strike="noStrike" baseline="0" dirty="0">
                <a:solidFill>
                  <a:schemeClr val="accent2">
                    <a:lumMod val="75000"/>
                  </a:schemeClr>
                </a:solidFill>
                <a:latin typeface="ArialMT"/>
              </a:rPr>
              <a:t>3. A projekthez kapcsolódó szabályzókat, előírásokat, iránymutatásokat tartalmazó legfontosabb dokumentumok meghatározása (nemzeti / EU rendeletek és programok, ÁÚF, stb.)</a:t>
            </a:r>
          </a:p>
          <a:p>
            <a:pPr algn="l"/>
            <a:r>
              <a:rPr lang="hu-HU" sz="1800" b="0" i="0" u="none" strike="noStrike" baseline="0" dirty="0">
                <a:solidFill>
                  <a:schemeClr val="accent2">
                    <a:lumMod val="75000"/>
                  </a:schemeClr>
                </a:solidFill>
                <a:latin typeface="ArialMT"/>
              </a:rPr>
              <a:t>4. A projekt konkrét céljainak és eredményeinek meghatározása</a:t>
            </a:r>
          </a:p>
          <a:p>
            <a:pPr algn="l"/>
            <a:r>
              <a:rPr lang="hu-HU" sz="1800" b="0" i="0" u="none" strike="noStrike" baseline="0" dirty="0">
                <a:solidFill>
                  <a:schemeClr val="accent2">
                    <a:lumMod val="75000"/>
                  </a:schemeClr>
                </a:solidFill>
                <a:latin typeface="ArialMT"/>
              </a:rPr>
              <a:t>5. A projekt kimenetének, bemenetelének és előfeltevéseinek meghatározása</a:t>
            </a:r>
          </a:p>
          <a:p>
            <a:pPr algn="l"/>
            <a:r>
              <a:rPr lang="hu-HU" sz="1800" b="0" i="0" u="none" strike="noStrike" baseline="0" dirty="0">
                <a:solidFill>
                  <a:schemeClr val="accent2">
                    <a:lumMod val="75000"/>
                  </a:schemeClr>
                </a:solidFill>
                <a:latin typeface="ArialMT"/>
              </a:rPr>
              <a:t>6. Előzetes projektismertetés készítése (PowerPoint)</a:t>
            </a:r>
          </a:p>
          <a:p>
            <a:pPr algn="l"/>
            <a:r>
              <a:rPr lang="hu-HU" sz="1800" b="0" i="0" u="none" strike="noStrike" baseline="0" dirty="0">
                <a:solidFill>
                  <a:schemeClr val="accent2">
                    <a:lumMod val="75000"/>
                  </a:schemeClr>
                </a:solidFill>
                <a:latin typeface="ArialMT"/>
              </a:rPr>
              <a:t>7. A projekt költségeinek és forrásainak előzetes becslése</a:t>
            </a:r>
          </a:p>
          <a:p>
            <a:pPr algn="l"/>
            <a:r>
              <a:rPr lang="hu-HU" sz="1800" b="0" i="0" u="none" strike="noStrike" baseline="0" dirty="0">
                <a:solidFill>
                  <a:schemeClr val="accent2">
                    <a:lumMod val="75000"/>
                  </a:schemeClr>
                </a:solidFill>
                <a:latin typeface="ArialMT"/>
              </a:rPr>
              <a:t>8. Kapcsolatfelvétel a potenciális támogatókkal, segítőkkel, partnerekkel</a:t>
            </a:r>
            <a:endParaRPr lang="hu-HU" dirty="0">
              <a:solidFill>
                <a:schemeClr val="accent2">
                  <a:lumMod val="75000"/>
                </a:schemeClr>
              </a:solidFill>
            </a:endParaRPr>
          </a:p>
        </p:txBody>
      </p:sp>
    </p:spTree>
    <p:extLst>
      <p:ext uri="{BB962C8B-B14F-4D97-AF65-F5344CB8AC3E}">
        <p14:creationId xmlns:p14="http://schemas.microsoft.com/office/powerpoint/2010/main" val="136496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097195-0AEB-42B9-9B3E-259F5E958F04}"/>
              </a:ext>
            </a:extLst>
          </p:cNvPr>
          <p:cNvSpPr>
            <a:spLocks noGrp="1"/>
          </p:cNvSpPr>
          <p:nvPr>
            <p:ph type="title"/>
          </p:nvPr>
        </p:nvSpPr>
        <p:spPr>
          <a:xfrm>
            <a:off x="1174460" y="234892"/>
            <a:ext cx="10330152" cy="805343"/>
          </a:xfrm>
        </p:spPr>
        <p:txBody>
          <a:bodyPr anchor="t">
            <a:normAutofit fontScale="90000"/>
          </a:bodyPr>
          <a:lstStyle/>
          <a:p>
            <a:pPr algn="ctr"/>
            <a:r>
              <a:rPr lang="hu-HU" sz="3600" b="1" i="0" u="none" strike="noStrike" baseline="0" dirty="0">
                <a:latin typeface="Arial-BoldMT"/>
              </a:rPr>
              <a:t>PROJEKT-TERVEZÉSI MÓDSZEREK</a:t>
            </a:r>
            <a:br>
              <a:rPr lang="hu-HU" sz="4000" b="1" i="0" u="none" strike="noStrike" baseline="0" dirty="0">
                <a:solidFill>
                  <a:srgbClr val="000000"/>
                </a:solidFill>
                <a:latin typeface="Arial-BoldMT"/>
              </a:rPr>
            </a:br>
            <a:endParaRPr lang="hu-HU" dirty="0"/>
          </a:p>
        </p:txBody>
      </p:sp>
      <p:sp>
        <p:nvSpPr>
          <p:cNvPr id="3" name="Szöveg helye 2">
            <a:extLst>
              <a:ext uri="{FF2B5EF4-FFF2-40B4-BE49-F238E27FC236}">
                <a16:creationId xmlns:a16="http://schemas.microsoft.com/office/drawing/2014/main" id="{6666DDC4-A33B-4862-B90D-B8BB17F57F51}"/>
              </a:ext>
            </a:extLst>
          </p:cNvPr>
          <p:cNvSpPr>
            <a:spLocks noGrp="1"/>
          </p:cNvSpPr>
          <p:nvPr>
            <p:ph type="body" idx="1"/>
          </p:nvPr>
        </p:nvSpPr>
        <p:spPr>
          <a:xfrm>
            <a:off x="1686187" y="1132514"/>
            <a:ext cx="10184235" cy="5490594"/>
          </a:xfrm>
        </p:spPr>
        <p:txBody>
          <a:bodyPr>
            <a:normAutofit/>
          </a:bodyPr>
          <a:lstStyle/>
          <a:p>
            <a:pPr algn="l"/>
            <a:r>
              <a:rPr lang="hu-HU" sz="1800" dirty="0">
                <a:solidFill>
                  <a:schemeClr val="accent2">
                    <a:lumMod val="75000"/>
                  </a:schemeClr>
                </a:solidFill>
                <a:latin typeface="ArialMT"/>
              </a:rPr>
              <a:t>- </a:t>
            </a:r>
            <a:r>
              <a:rPr lang="hu-HU" sz="1800" b="1" i="0" u="none" strike="noStrike" baseline="0" dirty="0">
                <a:solidFill>
                  <a:schemeClr val="accent2">
                    <a:lumMod val="75000"/>
                  </a:schemeClr>
                </a:solidFill>
                <a:latin typeface="Arial-BoldMT"/>
              </a:rPr>
              <a:t>SWOT elemzés - </a:t>
            </a:r>
            <a:r>
              <a:rPr lang="hu-HU" sz="1800" b="0" i="0" u="none" strike="noStrike" baseline="0" dirty="0">
                <a:solidFill>
                  <a:schemeClr val="accent2">
                    <a:lumMod val="75000"/>
                  </a:schemeClr>
                </a:solidFill>
                <a:latin typeface="ArialMT"/>
              </a:rPr>
              <a:t>Az ötletek közötti választást, a célok meghatározását segíti</a:t>
            </a:r>
          </a:p>
          <a:p>
            <a:pPr algn="l"/>
            <a:endParaRPr lang="hu-HU" sz="1800" b="0" i="0" u="none" strike="noStrike" baseline="0" dirty="0">
              <a:solidFill>
                <a:schemeClr val="accent2">
                  <a:lumMod val="75000"/>
                </a:schemeClr>
              </a:solidFill>
              <a:latin typeface="ArialMT"/>
            </a:endParaRPr>
          </a:p>
          <a:p>
            <a:pPr algn="l"/>
            <a:r>
              <a:rPr lang="hu-HU" sz="1800" dirty="0">
                <a:solidFill>
                  <a:schemeClr val="accent2">
                    <a:lumMod val="75000"/>
                  </a:schemeClr>
                </a:solidFill>
                <a:latin typeface="ArialMT"/>
              </a:rPr>
              <a:t>- </a:t>
            </a:r>
            <a:r>
              <a:rPr lang="hu-HU" sz="1800" b="1" i="0" u="none" strike="noStrike" baseline="0" dirty="0">
                <a:solidFill>
                  <a:schemeClr val="accent2">
                    <a:lumMod val="75000"/>
                  </a:schemeClr>
                </a:solidFill>
                <a:latin typeface="Arial-BoldMT"/>
              </a:rPr>
              <a:t>Problémafa – </a:t>
            </a:r>
            <a:r>
              <a:rPr lang="hu-HU" sz="1800" b="1" i="0" u="none" strike="noStrike" baseline="0" dirty="0" err="1">
                <a:solidFill>
                  <a:schemeClr val="accent2">
                    <a:lumMod val="75000"/>
                  </a:schemeClr>
                </a:solidFill>
                <a:latin typeface="Arial-BoldMT"/>
              </a:rPr>
              <a:t>Célfa</a:t>
            </a:r>
            <a:r>
              <a:rPr lang="hu-HU" sz="1800" b="1" i="0" u="none" strike="noStrike" baseline="0" dirty="0">
                <a:solidFill>
                  <a:schemeClr val="accent2">
                    <a:lumMod val="75000"/>
                  </a:schemeClr>
                </a:solidFill>
                <a:latin typeface="Arial-BoldMT"/>
              </a:rPr>
              <a:t> elemzés</a:t>
            </a:r>
          </a:p>
          <a:p>
            <a:pPr algn="l"/>
            <a:endParaRPr lang="hu-HU" sz="1800" b="0" i="0" u="none" strike="noStrike" baseline="0" dirty="0">
              <a:solidFill>
                <a:schemeClr val="accent2">
                  <a:lumMod val="75000"/>
                </a:schemeClr>
              </a:solidFill>
              <a:latin typeface="ArialMT"/>
            </a:endParaRPr>
          </a:p>
          <a:p>
            <a:pPr algn="l"/>
            <a:r>
              <a:rPr lang="hu-HU" sz="1800" dirty="0">
                <a:solidFill>
                  <a:schemeClr val="accent2">
                    <a:lumMod val="75000"/>
                  </a:schemeClr>
                </a:solidFill>
                <a:latin typeface="ArialMT"/>
              </a:rPr>
              <a:t>- </a:t>
            </a:r>
            <a:r>
              <a:rPr lang="hu-HU" sz="1800" b="1" i="0" u="none" strike="noStrike" baseline="0" dirty="0">
                <a:solidFill>
                  <a:schemeClr val="accent2">
                    <a:lumMod val="75000"/>
                  </a:schemeClr>
                </a:solidFill>
                <a:latin typeface="Arial-BoldMT"/>
              </a:rPr>
              <a:t>Érintettek elemzése (</a:t>
            </a:r>
            <a:r>
              <a:rPr lang="hu-HU" sz="1800" b="1" i="0" u="none" strike="noStrike" baseline="0" dirty="0" err="1">
                <a:solidFill>
                  <a:schemeClr val="accent2">
                    <a:lumMod val="75000"/>
                  </a:schemeClr>
                </a:solidFill>
                <a:latin typeface="Arial-BoldMT"/>
              </a:rPr>
              <a:t>Stakeholder</a:t>
            </a:r>
            <a:r>
              <a:rPr lang="hu-HU" sz="1800" b="1" i="0" u="none" strike="noStrike" baseline="0" dirty="0">
                <a:solidFill>
                  <a:schemeClr val="accent2">
                    <a:lumMod val="75000"/>
                  </a:schemeClr>
                </a:solidFill>
                <a:latin typeface="Arial-BoldMT"/>
              </a:rPr>
              <a:t> analízis) - </a:t>
            </a:r>
            <a:r>
              <a:rPr lang="hu-HU" sz="1800" b="0" i="0" u="none" strike="noStrike" baseline="0" dirty="0">
                <a:solidFill>
                  <a:schemeClr val="accent2">
                    <a:lumMod val="75000"/>
                  </a:schemeClr>
                </a:solidFill>
                <a:latin typeface="ArialMT"/>
              </a:rPr>
              <a:t>Személyek és személyek csoportjai, amelyeket 	érint, akiknek érdekeit szolgálja. Kulcskérdés a kommunikáció!</a:t>
            </a:r>
          </a:p>
          <a:p>
            <a:pPr algn="l"/>
            <a:endParaRPr lang="hu-HU" sz="1800" b="0" i="0" u="none" strike="noStrike" baseline="0" dirty="0">
              <a:solidFill>
                <a:schemeClr val="accent2">
                  <a:lumMod val="75000"/>
                </a:schemeClr>
              </a:solidFill>
              <a:latin typeface="ArialMT"/>
            </a:endParaRPr>
          </a:p>
          <a:p>
            <a:pPr algn="l"/>
            <a:r>
              <a:rPr lang="hu-HU" sz="1800" dirty="0">
                <a:solidFill>
                  <a:schemeClr val="accent2">
                    <a:lumMod val="75000"/>
                  </a:schemeClr>
                </a:solidFill>
                <a:latin typeface="ArialMT"/>
              </a:rPr>
              <a:t>- </a:t>
            </a:r>
            <a:r>
              <a:rPr lang="hu-HU" sz="1800" b="1" i="0" u="none" strike="noStrike" baseline="0" dirty="0">
                <a:solidFill>
                  <a:schemeClr val="accent2">
                    <a:lumMod val="75000"/>
                  </a:schemeClr>
                </a:solidFill>
                <a:latin typeface="Arial-BoldMT"/>
              </a:rPr>
              <a:t>Logikai keretmátrix (</a:t>
            </a:r>
            <a:r>
              <a:rPr lang="hu-HU" sz="1800" b="1" i="0" u="none" strike="noStrike" baseline="0" dirty="0" err="1">
                <a:solidFill>
                  <a:schemeClr val="accent2">
                    <a:lumMod val="75000"/>
                  </a:schemeClr>
                </a:solidFill>
                <a:latin typeface="Arial-BoldMT"/>
              </a:rPr>
              <a:t>logframe</a:t>
            </a:r>
            <a:r>
              <a:rPr lang="hu-HU" sz="1800" b="1" i="0" u="none" strike="noStrike" baseline="0" dirty="0">
                <a:solidFill>
                  <a:schemeClr val="accent2">
                    <a:lumMod val="75000"/>
                  </a:schemeClr>
                </a:solidFill>
                <a:latin typeface="Arial-BoldMT"/>
              </a:rPr>
              <a:t>) módszer</a:t>
            </a:r>
          </a:p>
          <a:p>
            <a:pPr algn="l"/>
            <a:r>
              <a:rPr lang="hu-HU" sz="1800" b="0" i="0" u="none" strike="noStrike" baseline="0" dirty="0">
                <a:solidFill>
                  <a:schemeClr val="accent2">
                    <a:lumMod val="75000"/>
                  </a:schemeClr>
                </a:solidFill>
                <a:latin typeface="ArialMT"/>
              </a:rPr>
              <a:t>	- A projektjavaslat világos, logikus és strukturált lesz</a:t>
            </a:r>
          </a:p>
          <a:p>
            <a:pPr algn="l"/>
            <a:r>
              <a:rPr lang="hu-HU" sz="1800" b="0" i="0" u="none" strike="noStrike" baseline="0" dirty="0">
                <a:solidFill>
                  <a:schemeClr val="accent2">
                    <a:lumMod val="75000"/>
                  </a:schemeClr>
                </a:solidFill>
                <a:latin typeface="ArialMT"/>
              </a:rPr>
              <a:t>	- Az érintettek bevonása a készítés folyamatába</a:t>
            </a:r>
          </a:p>
          <a:p>
            <a:pPr algn="l"/>
            <a:r>
              <a:rPr lang="hu-HU" sz="1800" b="0" i="0" u="none" strike="noStrike" baseline="0" dirty="0">
                <a:solidFill>
                  <a:schemeClr val="accent2">
                    <a:lumMod val="75000"/>
                  </a:schemeClr>
                </a:solidFill>
                <a:latin typeface="ArialMT"/>
              </a:rPr>
              <a:t>	- Alternatívák elemzését teszi lehetővé</a:t>
            </a:r>
          </a:p>
          <a:p>
            <a:pPr algn="l"/>
            <a:r>
              <a:rPr lang="hu-HU" sz="1800" b="0" i="0" u="none" strike="noStrike" baseline="0" dirty="0">
                <a:solidFill>
                  <a:schemeClr val="accent2">
                    <a:lumMod val="75000"/>
                  </a:schemeClr>
                </a:solidFill>
                <a:latin typeface="ArialMT"/>
              </a:rPr>
              <a:t>	- Az ötletet és a megvalósítás eszközeit illeszti</a:t>
            </a:r>
          </a:p>
          <a:p>
            <a:pPr algn="l"/>
            <a:r>
              <a:rPr lang="hu-HU" sz="1800" b="0" i="0" u="none" strike="noStrike" baseline="0" dirty="0">
                <a:solidFill>
                  <a:schemeClr val="accent2">
                    <a:lumMod val="75000"/>
                  </a:schemeClr>
                </a:solidFill>
                <a:latin typeface="ArialMT"/>
              </a:rPr>
              <a:t>	- A kockázatok elemzését lehetővé teszi</a:t>
            </a:r>
            <a:endParaRPr lang="hu-HU" dirty="0">
              <a:solidFill>
                <a:schemeClr val="accent2">
                  <a:lumMod val="75000"/>
                </a:schemeClr>
              </a:solidFill>
            </a:endParaRPr>
          </a:p>
        </p:txBody>
      </p:sp>
    </p:spTree>
    <p:extLst>
      <p:ext uri="{BB962C8B-B14F-4D97-AF65-F5344CB8AC3E}">
        <p14:creationId xmlns:p14="http://schemas.microsoft.com/office/powerpoint/2010/main" val="2802741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29D4500-3307-4F72-853C-10EA3D6D4DE7}"/>
              </a:ext>
            </a:extLst>
          </p:cNvPr>
          <p:cNvSpPr>
            <a:spLocks noGrp="1"/>
          </p:cNvSpPr>
          <p:nvPr>
            <p:ph type="title"/>
          </p:nvPr>
        </p:nvSpPr>
        <p:spPr>
          <a:xfrm>
            <a:off x="2589212" y="369116"/>
            <a:ext cx="8915399" cy="1057012"/>
          </a:xfrm>
        </p:spPr>
        <p:txBody>
          <a:bodyPr anchor="t"/>
          <a:lstStyle/>
          <a:p>
            <a:pPr algn="ctr"/>
            <a:r>
              <a:rPr lang="hu-HU" b="1" dirty="0">
                <a:latin typeface="Calibri" panose="020F0502020204030204" pitchFamily="34" charset="0"/>
                <a:cs typeface="Calibri" panose="020F0502020204030204" pitchFamily="34" charset="0"/>
              </a:rPr>
              <a:t>PROJEKTMENEDZSMENT</a:t>
            </a:r>
          </a:p>
        </p:txBody>
      </p:sp>
      <p:sp>
        <p:nvSpPr>
          <p:cNvPr id="3" name="Szöveg helye 2">
            <a:extLst>
              <a:ext uri="{FF2B5EF4-FFF2-40B4-BE49-F238E27FC236}">
                <a16:creationId xmlns:a16="http://schemas.microsoft.com/office/drawing/2014/main" id="{9F88E157-A840-4664-B0E6-D76701CC2613}"/>
              </a:ext>
            </a:extLst>
          </p:cNvPr>
          <p:cNvSpPr>
            <a:spLocks noGrp="1"/>
          </p:cNvSpPr>
          <p:nvPr>
            <p:ph type="body" idx="1"/>
          </p:nvPr>
        </p:nvSpPr>
        <p:spPr>
          <a:xfrm>
            <a:off x="2589212" y="1996580"/>
            <a:ext cx="8915399" cy="4261607"/>
          </a:xfrm>
        </p:spPr>
        <p:txBody>
          <a:bodyPr/>
          <a:lstStyle/>
          <a:p>
            <a:r>
              <a:rPr lang="hu-HU" b="1" dirty="0">
                <a:solidFill>
                  <a:schemeClr val="accent2">
                    <a:lumMod val="75000"/>
                  </a:schemeClr>
                </a:solidFill>
                <a:latin typeface="Calibri" panose="020F0502020204030204" pitchFamily="34" charset="0"/>
                <a:cs typeface="Calibri" panose="020F0502020204030204" pitchFamily="34" charset="0"/>
              </a:rPr>
              <a:t>Projekt erőforrásainak szervezése</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Feladatai: </a:t>
            </a:r>
          </a:p>
          <a:p>
            <a:pPr marL="0" indent="0">
              <a:buNone/>
            </a:pPr>
            <a:endParaRPr lang="hu-HU" b="1" dirty="0">
              <a:solidFill>
                <a:schemeClr val="accent2">
                  <a:lumMod val="75000"/>
                </a:schemeClr>
              </a:solidFill>
              <a:latin typeface="Calibri" panose="020F0502020204030204" pitchFamily="34" charset="0"/>
              <a:cs typeface="Calibri" panose="020F0502020204030204" pitchFamily="34" charset="0"/>
            </a:endParaRPr>
          </a:p>
          <a:p>
            <a:pPr marL="0" indent="0">
              <a:buNone/>
            </a:pPr>
            <a:r>
              <a:rPr lang="hu-HU" b="1" dirty="0">
                <a:solidFill>
                  <a:schemeClr val="accent2">
                    <a:lumMod val="75000"/>
                  </a:schemeClr>
                </a:solidFill>
                <a:latin typeface="Calibri" panose="020F0502020204030204" pitchFamily="34" charset="0"/>
                <a:cs typeface="Calibri" panose="020F0502020204030204" pitchFamily="34" charset="0"/>
              </a:rPr>
              <a:t>1. meghatározás: mit-milyen feltételekkel</a:t>
            </a:r>
          </a:p>
          <a:p>
            <a:pPr marL="0" indent="0">
              <a:buNone/>
            </a:pPr>
            <a:r>
              <a:rPr lang="hu-HU" b="1" dirty="0">
                <a:solidFill>
                  <a:schemeClr val="accent2">
                    <a:lumMod val="75000"/>
                  </a:schemeClr>
                </a:solidFill>
                <a:latin typeface="Calibri" panose="020F0502020204030204" pitchFamily="34" charset="0"/>
                <a:cs typeface="Calibri" panose="020F0502020204030204" pitchFamily="34" charset="0"/>
              </a:rPr>
              <a:t>	2. tervezés: teendők, sorrend</a:t>
            </a:r>
          </a:p>
          <a:p>
            <a:pPr marL="0" indent="0">
              <a:buNone/>
            </a:pPr>
            <a:r>
              <a:rPr lang="hu-HU" b="1" dirty="0">
                <a:solidFill>
                  <a:schemeClr val="accent2">
                    <a:lumMod val="75000"/>
                  </a:schemeClr>
                </a:solidFill>
                <a:latin typeface="Calibri" panose="020F0502020204030204" pitchFamily="34" charset="0"/>
                <a:cs typeface="Calibri" panose="020F0502020204030204" pitchFamily="34" charset="0"/>
              </a:rPr>
              <a:t>		3. kivitelezés: végrehajtás-ellenőrzés</a:t>
            </a:r>
          </a:p>
          <a:p>
            <a:pPr marL="0" indent="0">
              <a:buNone/>
            </a:pPr>
            <a:r>
              <a:rPr lang="hu-HU" b="1" dirty="0">
                <a:solidFill>
                  <a:schemeClr val="accent2">
                    <a:lumMod val="75000"/>
                  </a:schemeClr>
                </a:solidFill>
                <a:latin typeface="Calibri" panose="020F0502020204030204" pitchFamily="34" charset="0"/>
                <a:cs typeface="Calibri" panose="020F0502020204030204" pitchFamily="34" charset="0"/>
              </a:rPr>
              <a:t>			4. Átadás: eredmény átadás</a:t>
            </a:r>
          </a:p>
          <a:p>
            <a:pPr marL="0" indent="0">
              <a:buNone/>
            </a:pPr>
            <a:r>
              <a:rPr lang="hu-HU" b="1" dirty="0">
                <a:solidFill>
                  <a:schemeClr val="accent2">
                    <a:lumMod val="75000"/>
                  </a:schemeClr>
                </a:solidFill>
                <a:latin typeface="Calibri" panose="020F0502020204030204" pitchFamily="34" charset="0"/>
                <a:cs typeface="Calibri" panose="020F0502020204030204" pitchFamily="34" charset="0"/>
              </a:rPr>
              <a:t>				5.Értékelés: költség, idő, minőség, hasznosság…</a:t>
            </a:r>
          </a:p>
          <a:p>
            <a:endParaRPr lang="hu-HU" dirty="0"/>
          </a:p>
        </p:txBody>
      </p:sp>
    </p:spTree>
    <p:extLst>
      <p:ext uri="{BB962C8B-B14F-4D97-AF65-F5344CB8AC3E}">
        <p14:creationId xmlns:p14="http://schemas.microsoft.com/office/powerpoint/2010/main" val="2825932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4AD3E3-CDBF-4568-B263-07F85B04AD87}"/>
              </a:ext>
            </a:extLst>
          </p:cNvPr>
          <p:cNvSpPr>
            <a:spLocks noGrp="1"/>
          </p:cNvSpPr>
          <p:nvPr>
            <p:ph type="title"/>
          </p:nvPr>
        </p:nvSpPr>
        <p:spPr>
          <a:xfrm>
            <a:off x="914400" y="268448"/>
            <a:ext cx="10914077" cy="713064"/>
          </a:xfrm>
        </p:spPr>
        <p:txBody>
          <a:bodyPr anchor="t">
            <a:normAutofit/>
          </a:bodyPr>
          <a:lstStyle/>
          <a:p>
            <a:pPr algn="ctr"/>
            <a:r>
              <a:rPr lang="hu-HU" sz="3200" b="1" i="0" u="none" strike="noStrike" baseline="0" dirty="0">
                <a:latin typeface="Calibri" panose="020F0502020204030204" pitchFamily="34" charset="0"/>
                <a:cs typeface="Calibri" panose="020F0502020204030204" pitchFamily="34" charset="0"/>
              </a:rPr>
              <a:t>A SWOT LOGIKÁJA</a:t>
            </a:r>
            <a:endParaRPr lang="hu-HU" sz="32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9145F8D1-DB27-45A6-A5CE-34F63F598C51}"/>
              </a:ext>
            </a:extLst>
          </p:cNvPr>
          <p:cNvPicPr>
            <a:picLocks noChangeAspect="1"/>
          </p:cNvPicPr>
          <p:nvPr/>
        </p:nvPicPr>
        <p:blipFill>
          <a:blip r:embed="rId2"/>
          <a:stretch>
            <a:fillRect/>
          </a:stretch>
        </p:blipFill>
        <p:spPr>
          <a:xfrm>
            <a:off x="3514987" y="1123564"/>
            <a:ext cx="6217970" cy="5554072"/>
          </a:xfrm>
          <a:prstGeom prst="rect">
            <a:avLst/>
          </a:prstGeom>
        </p:spPr>
      </p:pic>
      <p:sp>
        <p:nvSpPr>
          <p:cNvPr id="3" name="Szöveg helye 2">
            <a:extLst>
              <a:ext uri="{FF2B5EF4-FFF2-40B4-BE49-F238E27FC236}">
                <a16:creationId xmlns:a16="http://schemas.microsoft.com/office/drawing/2014/main" id="{EE3768AD-A11B-4B00-A81C-487C96B3B1EB}"/>
              </a:ext>
            </a:extLst>
          </p:cNvPr>
          <p:cNvSpPr>
            <a:spLocks noGrp="1"/>
          </p:cNvSpPr>
          <p:nvPr>
            <p:ph type="body" idx="1"/>
          </p:nvPr>
        </p:nvSpPr>
        <p:spPr>
          <a:xfrm>
            <a:off x="1661020" y="1098957"/>
            <a:ext cx="9843591" cy="5578679"/>
          </a:xfrm>
        </p:spPr>
        <p:txBody>
          <a:bodyPr/>
          <a:lstStyle/>
          <a:p>
            <a:pPr algn="ctr"/>
            <a:endParaRPr lang="hu-HU" dirty="0"/>
          </a:p>
        </p:txBody>
      </p:sp>
    </p:spTree>
    <p:extLst>
      <p:ext uri="{BB962C8B-B14F-4D97-AF65-F5344CB8AC3E}">
        <p14:creationId xmlns:p14="http://schemas.microsoft.com/office/powerpoint/2010/main" val="331665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D3FB856-0574-439B-AD1F-CA6B2E7433B6}"/>
              </a:ext>
            </a:extLst>
          </p:cNvPr>
          <p:cNvSpPr>
            <a:spLocks noGrp="1"/>
          </p:cNvSpPr>
          <p:nvPr>
            <p:ph type="title"/>
          </p:nvPr>
        </p:nvSpPr>
        <p:spPr>
          <a:xfrm>
            <a:off x="2004969" y="624110"/>
            <a:ext cx="9499643" cy="1280890"/>
          </a:xfrm>
        </p:spPr>
        <p:txBody>
          <a:bodyPr/>
          <a:lstStyle/>
          <a:p>
            <a:pPr algn="ctr"/>
            <a:r>
              <a:rPr lang="hu-HU" sz="3600" b="1" dirty="0">
                <a:effectLst/>
                <a:latin typeface="Calibri" panose="020F0502020204030204" pitchFamily="34" charset="0"/>
                <a:ea typeface="Calibri" panose="020F0502020204030204" pitchFamily="34" charset="0"/>
                <a:cs typeface="Times New Roman" panose="02020603050405020304" pitchFamily="18" charset="0"/>
              </a:rPr>
              <a:t>Kialakulás, létrehozás</a:t>
            </a:r>
            <a:endParaRPr lang="hu-HU" b="1" dirty="0"/>
          </a:p>
        </p:txBody>
      </p:sp>
      <p:sp>
        <p:nvSpPr>
          <p:cNvPr id="3" name="Tartalom helye 2">
            <a:extLst>
              <a:ext uri="{FF2B5EF4-FFF2-40B4-BE49-F238E27FC236}">
                <a16:creationId xmlns:a16="http://schemas.microsoft.com/office/drawing/2014/main" id="{FF415AAB-DE4E-4EF1-AC1A-E13B7CC5516A}"/>
              </a:ext>
            </a:extLst>
          </p:cNvPr>
          <p:cNvSpPr>
            <a:spLocks noGrp="1"/>
          </p:cNvSpPr>
          <p:nvPr>
            <p:ph idx="1"/>
          </p:nvPr>
        </p:nvSpPr>
        <p:spPr>
          <a:xfrm>
            <a:off x="2004969" y="2133600"/>
            <a:ext cx="9499643" cy="4602760"/>
          </a:xfrm>
        </p:spPr>
        <p:txBody>
          <a:bodyPr>
            <a:normAutofit fontScale="92500" lnSpcReduction="10000"/>
          </a:bodyPr>
          <a:lstStyle/>
          <a:p>
            <a:pPr algn="just"/>
            <a:r>
              <a:rPr lang="hu-HU" sz="1900" b="1" dirty="0">
                <a:solidFill>
                  <a:schemeClr val="accent2">
                    <a:lumMod val="75000"/>
                  </a:schemeClr>
                </a:solidFill>
                <a:latin typeface="Calibri" panose="020F0502020204030204" pitchFamily="34" charset="0"/>
                <a:cs typeface="Calibri" panose="020F0502020204030204" pitchFamily="34" charset="0"/>
              </a:rPr>
              <a:t>Nemzetközi Fejlesztési Ügynökség (USAID) az 1960-as években fejlesztette ki az un. „logikai keret módszertant” (</a:t>
            </a:r>
            <a:r>
              <a:rPr lang="hu-HU" sz="1900" b="1" dirty="0" err="1">
                <a:solidFill>
                  <a:schemeClr val="accent2">
                    <a:lumMod val="75000"/>
                  </a:schemeClr>
                </a:solidFill>
                <a:latin typeface="Calibri" panose="020F0502020204030204" pitchFamily="34" charset="0"/>
                <a:cs typeface="Calibri" panose="020F0502020204030204" pitchFamily="34" charset="0"/>
              </a:rPr>
              <a:t>logical</a:t>
            </a:r>
            <a:r>
              <a:rPr lang="hu-HU" sz="1900" b="1" dirty="0">
                <a:solidFill>
                  <a:schemeClr val="accent2">
                    <a:lumMod val="75000"/>
                  </a:schemeClr>
                </a:solidFill>
                <a:latin typeface="Calibri" panose="020F0502020204030204" pitchFamily="34" charset="0"/>
                <a:cs typeface="Calibri" panose="020F0502020204030204" pitchFamily="34" charset="0"/>
              </a:rPr>
              <a:t> </a:t>
            </a:r>
            <a:r>
              <a:rPr lang="hu-HU" sz="1900" b="1" dirty="0" err="1">
                <a:solidFill>
                  <a:schemeClr val="accent2">
                    <a:lumMod val="75000"/>
                  </a:schemeClr>
                </a:solidFill>
                <a:latin typeface="Calibri" panose="020F0502020204030204" pitchFamily="34" charset="0"/>
                <a:cs typeface="Calibri" panose="020F0502020204030204" pitchFamily="34" charset="0"/>
              </a:rPr>
              <a:t>framework</a:t>
            </a:r>
            <a:r>
              <a:rPr lang="hu-HU" sz="1900" b="1" dirty="0">
                <a:solidFill>
                  <a:schemeClr val="accent2">
                    <a:lumMod val="75000"/>
                  </a:schemeClr>
                </a:solidFill>
                <a:latin typeface="Calibri" panose="020F0502020204030204" pitchFamily="34" charset="0"/>
                <a:cs typeface="Calibri" panose="020F0502020204030204" pitchFamily="34" charset="0"/>
              </a:rPr>
              <a:t> </a:t>
            </a:r>
            <a:r>
              <a:rPr lang="hu-HU" sz="1900" b="1" dirty="0" err="1">
                <a:solidFill>
                  <a:schemeClr val="accent2">
                    <a:lumMod val="75000"/>
                  </a:schemeClr>
                </a:solidFill>
                <a:latin typeface="Calibri" panose="020F0502020204030204" pitchFamily="34" charset="0"/>
                <a:cs typeface="Calibri" panose="020F0502020204030204" pitchFamily="34" charset="0"/>
              </a:rPr>
              <a:t>approach</a:t>
            </a:r>
            <a:r>
              <a:rPr lang="hu-HU" sz="1900" b="1" dirty="0">
                <a:solidFill>
                  <a:schemeClr val="accent2">
                    <a:lumMod val="75000"/>
                  </a:schemeClr>
                </a:solidFill>
                <a:latin typeface="Calibri" panose="020F0502020204030204" pitchFamily="34" charset="0"/>
                <a:cs typeface="Calibri" panose="020F0502020204030204" pitchFamily="34" charset="0"/>
              </a:rPr>
              <a:t>= LFA).</a:t>
            </a:r>
          </a:p>
          <a:p>
            <a:pPr algn="just"/>
            <a:r>
              <a:rPr lang="hu-HU" sz="1900" b="1" dirty="0">
                <a:solidFill>
                  <a:schemeClr val="accent2">
                    <a:lumMod val="75000"/>
                  </a:schemeClr>
                </a:solidFill>
                <a:latin typeface="Calibri" panose="020F0502020204030204" pitchFamily="34" charset="0"/>
                <a:cs typeface="Calibri" panose="020F0502020204030204" pitchFamily="34" charset="0"/>
              </a:rPr>
              <a:t>"Projekt Ciklus Menedzsment", vagy rövidítve PCM módszertannak (angolul Project </a:t>
            </a:r>
            <a:r>
              <a:rPr lang="hu-HU" sz="1900" b="1" dirty="0" err="1">
                <a:solidFill>
                  <a:schemeClr val="accent2">
                    <a:lumMod val="75000"/>
                  </a:schemeClr>
                </a:solidFill>
                <a:latin typeface="Calibri" panose="020F0502020204030204" pitchFamily="34" charset="0"/>
                <a:cs typeface="Calibri" panose="020F0502020204030204" pitchFamily="34" charset="0"/>
              </a:rPr>
              <a:t>Cycle</a:t>
            </a:r>
            <a:r>
              <a:rPr lang="hu-HU" sz="1900" b="1" dirty="0">
                <a:solidFill>
                  <a:schemeClr val="accent2">
                    <a:lumMod val="75000"/>
                  </a:schemeClr>
                </a:solidFill>
                <a:latin typeface="Calibri" panose="020F0502020204030204" pitchFamily="34" charset="0"/>
                <a:cs typeface="Calibri" panose="020F0502020204030204" pitchFamily="34" charset="0"/>
              </a:rPr>
              <a:t> Management) - az Európai Bizottság az 1990-es évek elején vezette be a projekttervezés és irányítás minőségének, és ezen keresztül a segélyprogramok eredményességének javítása érdekében. (A fejlesztési projektek jelentős része gyenge teljesítménnyel működött, amelynek okai a gyenge projekttervezés és előkészítés, a kedvezményezettek igényeinek mellőzése, a kockázatok, a projekt hosszú távú fenntarthatóságát befolyásoló tényezők, vagy a múltbeli tapasztalatok alapján levonható tanulságokat figyelmen kívül hagyása az új politika, vagy program tervezése és a gyakorlat feltételrendszer kialakítása során.)</a:t>
            </a:r>
          </a:p>
          <a:p>
            <a:pPr algn="just"/>
            <a:r>
              <a:rPr lang="hu-HU" sz="1900" b="1" dirty="0">
                <a:solidFill>
                  <a:schemeClr val="accent2">
                    <a:lumMod val="75000"/>
                  </a:schemeClr>
                </a:solidFill>
                <a:latin typeface="Calibri" panose="020F0502020204030204" pitchFamily="34" charset="0"/>
                <a:cs typeface="Calibri" panose="020F0502020204030204" pitchFamily="34" charset="0"/>
              </a:rPr>
              <a:t>Egyrészt az USAID, másrészt az OECD Fejlesztési Támogatási Bizottsága által a támogatási programok eredményességének logikai keret módszerekkel végzett vizsgálataira építve fejlesztették ki az 1980-as évek végén.</a:t>
            </a:r>
          </a:p>
          <a:p>
            <a:pPr algn="just"/>
            <a:r>
              <a:rPr lang="hu-HU" sz="1900" b="1" dirty="0">
                <a:solidFill>
                  <a:schemeClr val="accent2">
                    <a:lumMod val="75000"/>
                  </a:schemeClr>
                </a:solidFill>
                <a:latin typeface="Calibri" panose="020F0502020204030204" pitchFamily="34" charset="0"/>
                <a:cs typeface="Calibri" panose="020F0502020204030204" pitchFamily="34" charset="0"/>
              </a:rPr>
              <a:t>A PCM módszertant az EU-ban az 1990-es évek elején kezdték alkalmazni a Közösség által támogatott projektek minőségének és ezen keresztül a közösségi programok hatékonyságának javítása érdekében. </a:t>
            </a:r>
          </a:p>
          <a:p>
            <a:endParaRPr lang="hu-HU" dirty="0"/>
          </a:p>
        </p:txBody>
      </p:sp>
    </p:spTree>
    <p:extLst>
      <p:ext uri="{BB962C8B-B14F-4D97-AF65-F5344CB8AC3E}">
        <p14:creationId xmlns:p14="http://schemas.microsoft.com/office/powerpoint/2010/main" val="2413026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C0DAD2-A18C-492F-925C-08019842D1B2}"/>
              </a:ext>
            </a:extLst>
          </p:cNvPr>
          <p:cNvSpPr>
            <a:spLocks noGrp="1"/>
          </p:cNvSpPr>
          <p:nvPr>
            <p:ph type="title"/>
          </p:nvPr>
        </p:nvSpPr>
        <p:spPr>
          <a:xfrm>
            <a:off x="1870746" y="427839"/>
            <a:ext cx="9633866" cy="872455"/>
          </a:xfrm>
        </p:spPr>
        <p:txBody>
          <a:bodyPr anchor="t"/>
          <a:lstStyle/>
          <a:p>
            <a:pPr algn="ctr"/>
            <a:r>
              <a:rPr lang="hu-HU" b="1" dirty="0">
                <a:latin typeface="Calibri" panose="020F0502020204030204" pitchFamily="34" charset="0"/>
                <a:cs typeface="Calibri" panose="020F0502020204030204" pitchFamily="34" charset="0"/>
              </a:rPr>
              <a:t>SWOT</a:t>
            </a:r>
          </a:p>
        </p:txBody>
      </p:sp>
      <p:sp>
        <p:nvSpPr>
          <p:cNvPr id="3" name="Szöveg helye 2">
            <a:extLst>
              <a:ext uri="{FF2B5EF4-FFF2-40B4-BE49-F238E27FC236}">
                <a16:creationId xmlns:a16="http://schemas.microsoft.com/office/drawing/2014/main" id="{7DBE15F3-834F-4320-A8C2-5BB7AFF9460E}"/>
              </a:ext>
            </a:extLst>
          </p:cNvPr>
          <p:cNvSpPr>
            <a:spLocks noGrp="1"/>
          </p:cNvSpPr>
          <p:nvPr>
            <p:ph type="body" idx="1"/>
          </p:nvPr>
        </p:nvSpPr>
        <p:spPr>
          <a:xfrm>
            <a:off x="1870746" y="1853967"/>
            <a:ext cx="9633865" cy="4739780"/>
          </a:xfrm>
        </p:spPr>
        <p:txBody>
          <a:bodyPr/>
          <a:lstStyle/>
          <a:p>
            <a:endParaRPr lang="hu-HU" dirty="0"/>
          </a:p>
        </p:txBody>
      </p:sp>
      <p:pic>
        <p:nvPicPr>
          <p:cNvPr id="5" name="Kép 4">
            <a:extLst>
              <a:ext uri="{FF2B5EF4-FFF2-40B4-BE49-F238E27FC236}">
                <a16:creationId xmlns:a16="http://schemas.microsoft.com/office/drawing/2014/main" id="{AB448A1E-BE5D-4E7D-B371-710FE22A9004}"/>
              </a:ext>
            </a:extLst>
          </p:cNvPr>
          <p:cNvPicPr>
            <a:picLocks noChangeAspect="1"/>
          </p:cNvPicPr>
          <p:nvPr/>
        </p:nvPicPr>
        <p:blipFill>
          <a:blip r:embed="rId2"/>
          <a:stretch>
            <a:fillRect/>
          </a:stretch>
        </p:blipFill>
        <p:spPr>
          <a:xfrm>
            <a:off x="4747514" y="1853967"/>
            <a:ext cx="6656994" cy="4739780"/>
          </a:xfrm>
          <a:prstGeom prst="rect">
            <a:avLst/>
          </a:prstGeom>
        </p:spPr>
      </p:pic>
    </p:spTree>
    <p:extLst>
      <p:ext uri="{BB962C8B-B14F-4D97-AF65-F5344CB8AC3E}">
        <p14:creationId xmlns:p14="http://schemas.microsoft.com/office/powerpoint/2010/main" val="3191003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A30CDF-23B6-44E0-914A-C21A3AF3F791}"/>
              </a:ext>
            </a:extLst>
          </p:cNvPr>
          <p:cNvSpPr>
            <a:spLocks noGrp="1"/>
          </p:cNvSpPr>
          <p:nvPr>
            <p:ph type="title"/>
          </p:nvPr>
        </p:nvSpPr>
        <p:spPr>
          <a:xfrm>
            <a:off x="2589212" y="167780"/>
            <a:ext cx="8915399" cy="771787"/>
          </a:xfrm>
        </p:spPr>
        <p:txBody>
          <a:bodyPr anchor="t"/>
          <a:lstStyle/>
          <a:p>
            <a:pPr algn="ctr"/>
            <a:r>
              <a:rPr lang="hu-HU" b="1" dirty="0">
                <a:latin typeface="Calibri" panose="020F0502020204030204" pitchFamily="34" charset="0"/>
                <a:cs typeface="Calibri" panose="020F0502020204030204" pitchFamily="34" charset="0"/>
              </a:rPr>
              <a:t>ÉRINTETTEK</a:t>
            </a:r>
          </a:p>
        </p:txBody>
      </p:sp>
      <p:sp>
        <p:nvSpPr>
          <p:cNvPr id="3" name="Szöveg helye 2">
            <a:extLst>
              <a:ext uri="{FF2B5EF4-FFF2-40B4-BE49-F238E27FC236}">
                <a16:creationId xmlns:a16="http://schemas.microsoft.com/office/drawing/2014/main" id="{BD0B0B10-A326-4A11-81E8-BFE1FD5D8491}"/>
              </a:ext>
            </a:extLst>
          </p:cNvPr>
          <p:cNvSpPr>
            <a:spLocks noGrp="1"/>
          </p:cNvSpPr>
          <p:nvPr>
            <p:ph type="body" idx="1"/>
          </p:nvPr>
        </p:nvSpPr>
        <p:spPr>
          <a:xfrm>
            <a:off x="2589212" y="3036814"/>
            <a:ext cx="8915399" cy="3653405"/>
          </a:xfrm>
        </p:spPr>
        <p:txBody>
          <a:bodyPr/>
          <a:lstStyle/>
          <a:p>
            <a:pPr fontAlgn="base"/>
            <a:r>
              <a:rPr lang="hu-HU" b="1" dirty="0">
                <a:solidFill>
                  <a:schemeClr val="accent2">
                    <a:lumMod val="75000"/>
                  </a:schemeClr>
                </a:solidFill>
                <a:latin typeface="Calibri" panose="020F0502020204030204" pitchFamily="34" charset="0"/>
                <a:cs typeface="Calibri" panose="020F0502020204030204" pitchFamily="34" charset="0"/>
              </a:rPr>
              <a:t>Érintettnek tekintünk minden olyan személyt vagy embercsoportot:</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akik részt vesznek a projektben,</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akik a projekt kedvezményezettjei,</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 érdekelt a projektben, pozitív, vagy negatív értelemben,</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akire a projekt hatással van,</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 befolyásolja a projekt megvalósulását,</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akik közvetlenül érdekeltek a célok elérésében,</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akik döntenek a beavatkozásról és finanszírozzák azt,</a:t>
            </a:r>
          </a:p>
          <a:p>
            <a:pPr lvl="1" fontAlgn="base">
              <a:buFont typeface="Arial" panose="020B0604020202020204" pitchFamily="34" charset="0"/>
              <a:buChar char="•"/>
            </a:pPr>
            <a:r>
              <a:rPr lang="hu-HU" b="1" dirty="0">
                <a:solidFill>
                  <a:schemeClr val="accent2">
                    <a:lumMod val="75000"/>
                  </a:schemeClr>
                </a:solidFill>
                <a:latin typeface="Calibri" panose="020F0502020204030204" pitchFamily="34" charset="0"/>
                <a:cs typeface="Calibri" panose="020F0502020204030204" pitchFamily="34" charset="0"/>
              </a:rPr>
              <a:t> az érintett lakosság, stb.</a:t>
            </a:r>
            <a:endParaRPr lang="hu-HU" b="1" i="0" dirty="0">
              <a:solidFill>
                <a:schemeClr val="accent2">
                  <a:lumMod val="75000"/>
                </a:schemeClr>
              </a:solidFill>
              <a:effectLst/>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C213AD79-57B7-4A97-9BBA-029B5D85D812}"/>
              </a:ext>
            </a:extLst>
          </p:cNvPr>
          <p:cNvPicPr>
            <a:picLocks noChangeAspect="1"/>
          </p:cNvPicPr>
          <p:nvPr/>
        </p:nvPicPr>
        <p:blipFill>
          <a:blip r:embed="rId2"/>
          <a:stretch>
            <a:fillRect/>
          </a:stretch>
        </p:blipFill>
        <p:spPr>
          <a:xfrm>
            <a:off x="1170614" y="261689"/>
            <a:ext cx="4055728" cy="2703819"/>
          </a:xfrm>
          <a:prstGeom prst="rect">
            <a:avLst/>
          </a:prstGeom>
        </p:spPr>
      </p:pic>
    </p:spTree>
    <p:extLst>
      <p:ext uri="{BB962C8B-B14F-4D97-AF65-F5344CB8AC3E}">
        <p14:creationId xmlns:p14="http://schemas.microsoft.com/office/powerpoint/2010/main" val="1115673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3E7CDA-D19F-4CA3-BB11-E807235BB4B6}"/>
              </a:ext>
            </a:extLst>
          </p:cNvPr>
          <p:cNvSpPr>
            <a:spLocks noGrp="1"/>
          </p:cNvSpPr>
          <p:nvPr>
            <p:ph type="title"/>
          </p:nvPr>
        </p:nvSpPr>
        <p:spPr>
          <a:xfrm>
            <a:off x="2589212" y="293616"/>
            <a:ext cx="8915399" cy="763398"/>
          </a:xfrm>
        </p:spPr>
        <p:txBody>
          <a:bodyPr anchor="t"/>
          <a:lstStyle/>
          <a:p>
            <a:pPr algn="ctr"/>
            <a:r>
              <a:rPr lang="hu-HU" b="1" dirty="0">
                <a:latin typeface="Calibri" panose="020F0502020204030204" pitchFamily="34" charset="0"/>
                <a:cs typeface="Calibri" panose="020F0502020204030204" pitchFamily="34" charset="0"/>
              </a:rPr>
              <a:t>ÉRINTETTEK ELEMZÉSE</a:t>
            </a:r>
          </a:p>
        </p:txBody>
      </p:sp>
      <p:sp>
        <p:nvSpPr>
          <p:cNvPr id="3" name="Szöveg helye 2">
            <a:extLst>
              <a:ext uri="{FF2B5EF4-FFF2-40B4-BE49-F238E27FC236}">
                <a16:creationId xmlns:a16="http://schemas.microsoft.com/office/drawing/2014/main" id="{65CBE3C9-F6C6-4C00-814F-44B97311BD7E}"/>
              </a:ext>
            </a:extLst>
          </p:cNvPr>
          <p:cNvSpPr>
            <a:spLocks noGrp="1"/>
          </p:cNvSpPr>
          <p:nvPr>
            <p:ph type="body" idx="1"/>
          </p:nvPr>
        </p:nvSpPr>
        <p:spPr>
          <a:xfrm>
            <a:off x="1770078" y="1417738"/>
            <a:ext cx="9734534" cy="5234731"/>
          </a:xfrm>
        </p:spPr>
        <p:txBody>
          <a:bodyPr/>
          <a:lstStyle/>
          <a:p>
            <a:endParaRPr lang="hu-HU" dirty="0"/>
          </a:p>
        </p:txBody>
      </p:sp>
      <p:pic>
        <p:nvPicPr>
          <p:cNvPr id="4" name="Picture 2" descr="https://regi.tankonyvtar.hu/hu/tartalom/tamop425/0027_TED2/images/TED204.png">
            <a:extLst>
              <a:ext uri="{FF2B5EF4-FFF2-40B4-BE49-F238E27FC236}">
                <a16:creationId xmlns:a16="http://schemas.microsoft.com/office/drawing/2014/main" id="{C4BA48E1-A5EE-4C87-A56F-BFE90513EF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212" y="1417737"/>
            <a:ext cx="8164099" cy="523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24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34AAED-4C6C-4B84-8DFB-703729B62616}"/>
              </a:ext>
            </a:extLst>
          </p:cNvPr>
          <p:cNvSpPr>
            <a:spLocks noGrp="1"/>
          </p:cNvSpPr>
          <p:nvPr>
            <p:ph type="title"/>
          </p:nvPr>
        </p:nvSpPr>
        <p:spPr>
          <a:xfrm>
            <a:off x="1728132" y="624110"/>
            <a:ext cx="9776479" cy="5726356"/>
          </a:xfrm>
        </p:spPr>
        <p:txBody>
          <a:bodyPr>
            <a:normAutofit fontScale="90000"/>
          </a:bodyPr>
          <a:lstStyle/>
          <a:p>
            <a:r>
              <a:rPr lang="hu-HU" altLang="hu-HU" sz="2800" b="1" dirty="0">
                <a:latin typeface="Calibri" panose="020F0502020204030204" pitchFamily="34" charset="0"/>
                <a:cs typeface="Calibri" panose="020F0502020204030204" pitchFamily="34" charset="0"/>
              </a:rPr>
              <a:t>Célcsoportok (</a:t>
            </a:r>
            <a:r>
              <a:rPr lang="hu-HU" altLang="hu-HU" sz="2800" b="1" dirty="0" err="1">
                <a:latin typeface="Calibri" panose="020F0502020204030204" pitchFamily="34" charset="0"/>
                <a:cs typeface="Calibri" panose="020F0502020204030204" pitchFamily="34" charset="0"/>
              </a:rPr>
              <a:t>stakeholders</a:t>
            </a:r>
            <a:r>
              <a:rPr lang="hu-HU" altLang="hu-HU" sz="2800" b="1" dirty="0">
                <a:latin typeface="Calibri" panose="020F0502020204030204" pitchFamily="34" charset="0"/>
                <a:cs typeface="Calibri" panose="020F0502020204030204" pitchFamily="34" charset="0"/>
              </a:rPr>
              <a:t>):</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Társadalom - helyi közösség- kormány … </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 Tulajdonosok – alkalmazottak – versenytársak …</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 Gyermekek – nők – idősek – tanulók – szegények … </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 Szállítók – vásárlók …stb.</a:t>
            </a:r>
            <a:br>
              <a:rPr lang="hu-HU" altLang="hu-HU" sz="2800" b="1" dirty="0">
                <a:latin typeface="Calibri" panose="020F0502020204030204" pitchFamily="34" charset="0"/>
                <a:cs typeface="Calibri" panose="020F0502020204030204" pitchFamily="34" charset="0"/>
              </a:rPr>
            </a:b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Célcsoportok jellemzői:</a:t>
            </a:r>
            <a:br>
              <a:rPr lang="hu-HU" altLang="hu-HU" sz="2800" b="1" dirty="0">
                <a:latin typeface="Calibri" panose="020F0502020204030204" pitchFamily="34" charset="0"/>
                <a:cs typeface="Calibri" panose="020F0502020204030204" pitchFamily="34" charset="0"/>
              </a:rPr>
            </a:b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Jelentőségük?-- a projekt sikerét tekintve változó, melyet direkt, vagy 	indirekt módon befolyásolhatunk</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 Szerepük? -- összekötő szerepet töltenek be, szószólók, tárgyalók </a:t>
            </a:r>
            <a:br>
              <a:rPr lang="hu-HU" altLang="hu-HU" sz="2800" b="1" dirty="0">
                <a:latin typeface="Calibri" panose="020F0502020204030204" pitchFamily="34" charset="0"/>
                <a:cs typeface="Calibri" panose="020F0502020204030204" pitchFamily="34" charset="0"/>
              </a:rPr>
            </a:br>
            <a:r>
              <a:rPr lang="hu-HU" altLang="hu-HU" sz="2800" b="1" dirty="0">
                <a:latin typeface="Calibri" panose="020F0502020204030204" pitchFamily="34" charset="0"/>
                <a:cs typeface="Calibri" panose="020F0502020204030204" pitchFamily="34" charset="0"/>
              </a:rPr>
              <a:t>		- Környezetük? – befogadó (támogató) vagy hárító</a:t>
            </a:r>
            <a:br>
              <a:rPr lang="hu-HU" altLang="hu-HU" sz="2800" b="1" dirty="0">
                <a:latin typeface="Calibri" panose="020F0502020204030204" pitchFamily="34" charset="0"/>
                <a:cs typeface="Calibri" panose="020F0502020204030204" pitchFamily="34" charset="0"/>
              </a:rPr>
            </a:br>
            <a:endParaRPr lang="hu-HU"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361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CED1B5-A848-400F-AB0A-1A683382DEB7}"/>
              </a:ext>
            </a:extLst>
          </p:cNvPr>
          <p:cNvSpPr>
            <a:spLocks noGrp="1"/>
          </p:cNvSpPr>
          <p:nvPr>
            <p:ph type="title"/>
          </p:nvPr>
        </p:nvSpPr>
        <p:spPr>
          <a:xfrm>
            <a:off x="906012" y="226504"/>
            <a:ext cx="10598600" cy="931178"/>
          </a:xfrm>
        </p:spPr>
        <p:txBody>
          <a:bodyPr anchor="t"/>
          <a:lstStyle/>
          <a:p>
            <a:r>
              <a:rPr lang="hu-HU" b="1" dirty="0">
                <a:latin typeface="Calibri" panose="020F0502020204030204" pitchFamily="34" charset="0"/>
                <a:cs typeface="Calibri" panose="020F0502020204030204" pitchFamily="34" charset="0"/>
              </a:rPr>
              <a:t>AZ ÉRINTETTEK ELEMZÉSE</a:t>
            </a:r>
          </a:p>
        </p:txBody>
      </p:sp>
      <p:sp>
        <p:nvSpPr>
          <p:cNvPr id="3" name="Szöveg helye 2">
            <a:extLst>
              <a:ext uri="{FF2B5EF4-FFF2-40B4-BE49-F238E27FC236}">
                <a16:creationId xmlns:a16="http://schemas.microsoft.com/office/drawing/2014/main" id="{5B261BA6-D048-4668-B1C5-176B37A07428}"/>
              </a:ext>
            </a:extLst>
          </p:cNvPr>
          <p:cNvSpPr>
            <a:spLocks noGrp="1"/>
          </p:cNvSpPr>
          <p:nvPr>
            <p:ph type="body" idx="1"/>
          </p:nvPr>
        </p:nvSpPr>
        <p:spPr>
          <a:xfrm>
            <a:off x="1778466" y="1417739"/>
            <a:ext cx="9726145" cy="5092118"/>
          </a:xfrm>
        </p:spPr>
        <p:txBody>
          <a:bodyPr>
            <a:normAutofit lnSpcReduction="10000"/>
          </a:bodyPr>
          <a:lstStyle/>
          <a:p>
            <a:pPr>
              <a:spcBef>
                <a:spcPts val="2400"/>
              </a:spcBef>
            </a:pPr>
            <a:r>
              <a:rPr lang="hu-HU" sz="2400" b="1" dirty="0">
                <a:solidFill>
                  <a:schemeClr val="accent2">
                    <a:lumMod val="75000"/>
                  </a:schemeClr>
                </a:solidFill>
              </a:rPr>
              <a:t> - Az érintettek azonosítása</a:t>
            </a:r>
          </a:p>
          <a:p>
            <a:pPr>
              <a:spcBef>
                <a:spcPts val="2400"/>
              </a:spcBef>
            </a:pPr>
            <a:r>
              <a:rPr lang="hu-HU" sz="2400" b="1" dirty="0">
                <a:solidFill>
                  <a:schemeClr val="accent2">
                    <a:lumMod val="75000"/>
                  </a:schemeClr>
                </a:solidFill>
              </a:rPr>
              <a:t> 	- Információgyűjtés az érintettekről</a:t>
            </a:r>
          </a:p>
          <a:p>
            <a:pPr>
              <a:spcBef>
                <a:spcPts val="2400"/>
              </a:spcBef>
            </a:pPr>
            <a:r>
              <a:rPr lang="hu-HU" sz="2400" b="1" dirty="0">
                <a:solidFill>
                  <a:schemeClr val="accent2">
                    <a:lumMod val="75000"/>
                  </a:schemeClr>
                </a:solidFill>
              </a:rPr>
              <a:t> 		- Az érintettek céljainak azonosítása</a:t>
            </a:r>
          </a:p>
          <a:p>
            <a:pPr>
              <a:spcBef>
                <a:spcPts val="2400"/>
              </a:spcBef>
            </a:pPr>
            <a:r>
              <a:rPr lang="hu-HU" sz="2400" b="1" dirty="0">
                <a:solidFill>
                  <a:schemeClr val="accent2">
                    <a:lumMod val="75000"/>
                  </a:schemeClr>
                </a:solidFill>
              </a:rPr>
              <a:t> 			- Az érintettek erős és gyenge pontjainak elemzése</a:t>
            </a:r>
          </a:p>
          <a:p>
            <a:pPr>
              <a:spcBef>
                <a:spcPts val="2400"/>
              </a:spcBef>
            </a:pPr>
            <a:r>
              <a:rPr lang="hu-HU" sz="2400" b="1" dirty="0">
                <a:solidFill>
                  <a:schemeClr val="accent2">
                    <a:lumMod val="75000"/>
                  </a:schemeClr>
                </a:solidFill>
              </a:rPr>
              <a:t> 				- Az érintettek stratégiájának meghatározása</a:t>
            </a:r>
          </a:p>
          <a:p>
            <a:pPr>
              <a:spcBef>
                <a:spcPts val="2400"/>
              </a:spcBef>
            </a:pPr>
            <a:r>
              <a:rPr lang="hu-HU" sz="2400" b="1" dirty="0">
                <a:solidFill>
                  <a:schemeClr val="accent2">
                    <a:lumMod val="75000"/>
                  </a:schemeClr>
                </a:solidFill>
              </a:rPr>
              <a:t> 			- Az érintettek viselkedésének elemzése</a:t>
            </a:r>
          </a:p>
          <a:p>
            <a:pPr>
              <a:spcBef>
                <a:spcPts val="2400"/>
              </a:spcBef>
            </a:pPr>
            <a:r>
              <a:rPr lang="hu-HU" sz="2400" b="1" dirty="0">
                <a:solidFill>
                  <a:schemeClr val="accent2">
                    <a:lumMod val="75000"/>
                  </a:schemeClr>
                </a:solidFill>
              </a:rPr>
              <a:t> 		- Az érintettek rangsorolása</a:t>
            </a:r>
          </a:p>
          <a:p>
            <a:pPr>
              <a:spcBef>
                <a:spcPts val="2400"/>
              </a:spcBef>
            </a:pPr>
            <a:r>
              <a:rPr lang="hu-HU" sz="2400" b="1" dirty="0">
                <a:solidFill>
                  <a:schemeClr val="accent2">
                    <a:lumMod val="75000"/>
                  </a:schemeClr>
                </a:solidFill>
              </a:rPr>
              <a:t>	- Cselekvési terv kidolgozása</a:t>
            </a:r>
          </a:p>
          <a:p>
            <a:endParaRPr lang="hu-HU" dirty="0"/>
          </a:p>
        </p:txBody>
      </p:sp>
    </p:spTree>
    <p:extLst>
      <p:ext uri="{BB962C8B-B14F-4D97-AF65-F5344CB8AC3E}">
        <p14:creationId xmlns:p14="http://schemas.microsoft.com/office/powerpoint/2010/main" val="105631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E1BCF8-32F2-4CE7-885C-FCD178D29411}"/>
              </a:ext>
            </a:extLst>
          </p:cNvPr>
          <p:cNvSpPr>
            <a:spLocks noGrp="1"/>
          </p:cNvSpPr>
          <p:nvPr>
            <p:ph type="title"/>
          </p:nvPr>
        </p:nvSpPr>
        <p:spPr>
          <a:xfrm>
            <a:off x="2589212" y="285226"/>
            <a:ext cx="8915399" cy="981512"/>
          </a:xfrm>
        </p:spPr>
        <p:txBody>
          <a:bodyPr anchor="t"/>
          <a:lstStyle/>
          <a:p>
            <a:pPr algn="ctr"/>
            <a:r>
              <a:rPr lang="hu-HU" b="1" dirty="0">
                <a:latin typeface="Calibri" panose="020F0502020204030204" pitchFamily="34" charset="0"/>
                <a:cs typeface="Calibri" panose="020F0502020204030204" pitchFamily="34" charset="0"/>
              </a:rPr>
              <a:t>PROBLÉMA-ELEMZÉS</a:t>
            </a:r>
          </a:p>
        </p:txBody>
      </p:sp>
      <p:sp>
        <p:nvSpPr>
          <p:cNvPr id="3" name="Szöveg helye 2">
            <a:extLst>
              <a:ext uri="{FF2B5EF4-FFF2-40B4-BE49-F238E27FC236}">
                <a16:creationId xmlns:a16="http://schemas.microsoft.com/office/drawing/2014/main" id="{11E8010E-9258-4962-AC31-CEEBD555B37F}"/>
              </a:ext>
            </a:extLst>
          </p:cNvPr>
          <p:cNvSpPr>
            <a:spLocks noGrp="1"/>
          </p:cNvSpPr>
          <p:nvPr>
            <p:ph type="body" idx="1"/>
          </p:nvPr>
        </p:nvSpPr>
        <p:spPr>
          <a:xfrm>
            <a:off x="2589212" y="1619074"/>
            <a:ext cx="8915399" cy="4953699"/>
          </a:xfrm>
        </p:spPr>
        <p:txBody>
          <a:bodyPr/>
          <a:lstStyle/>
          <a:p>
            <a:endParaRPr lang="hu-HU" dirty="0"/>
          </a:p>
        </p:txBody>
      </p:sp>
      <p:pic>
        <p:nvPicPr>
          <p:cNvPr id="5" name="Kép 4">
            <a:extLst>
              <a:ext uri="{FF2B5EF4-FFF2-40B4-BE49-F238E27FC236}">
                <a16:creationId xmlns:a16="http://schemas.microsoft.com/office/drawing/2014/main" id="{F81C5696-39EB-4569-B62F-6F6E316DA943}"/>
              </a:ext>
            </a:extLst>
          </p:cNvPr>
          <p:cNvPicPr>
            <a:picLocks noChangeAspect="1"/>
          </p:cNvPicPr>
          <p:nvPr/>
        </p:nvPicPr>
        <p:blipFill>
          <a:blip r:embed="rId2"/>
          <a:stretch>
            <a:fillRect/>
          </a:stretch>
        </p:blipFill>
        <p:spPr>
          <a:xfrm>
            <a:off x="3757028" y="1619074"/>
            <a:ext cx="6579765" cy="4934824"/>
          </a:xfrm>
          <a:prstGeom prst="rect">
            <a:avLst/>
          </a:prstGeom>
        </p:spPr>
      </p:pic>
    </p:spTree>
    <p:extLst>
      <p:ext uri="{BB962C8B-B14F-4D97-AF65-F5344CB8AC3E}">
        <p14:creationId xmlns:p14="http://schemas.microsoft.com/office/powerpoint/2010/main" val="1937178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705E4A-1D31-44C8-8432-DCCD52F20423}"/>
              </a:ext>
            </a:extLst>
          </p:cNvPr>
          <p:cNvSpPr>
            <a:spLocks noGrp="1"/>
          </p:cNvSpPr>
          <p:nvPr>
            <p:ph type="title"/>
          </p:nvPr>
        </p:nvSpPr>
        <p:spPr>
          <a:xfrm>
            <a:off x="796954" y="243282"/>
            <a:ext cx="10707657" cy="838898"/>
          </a:xfrm>
        </p:spPr>
        <p:txBody>
          <a:bodyPr anchor="t"/>
          <a:lstStyle/>
          <a:p>
            <a:pPr algn="ctr"/>
            <a:r>
              <a:rPr lang="hu-HU" b="1" dirty="0">
                <a:latin typeface="Calibri" panose="020F0502020204030204" pitchFamily="34" charset="0"/>
                <a:cs typeface="Calibri" panose="020F0502020204030204" pitchFamily="34" charset="0"/>
              </a:rPr>
              <a:t>PROBLÉMA-ELEMZÉS 1.</a:t>
            </a:r>
          </a:p>
        </p:txBody>
      </p:sp>
      <p:pic>
        <p:nvPicPr>
          <p:cNvPr id="4" name="Kép 3">
            <a:extLst>
              <a:ext uri="{FF2B5EF4-FFF2-40B4-BE49-F238E27FC236}">
                <a16:creationId xmlns:a16="http://schemas.microsoft.com/office/drawing/2014/main" id="{9C72A845-04ED-4DA3-8F88-8777C01C7F98}"/>
              </a:ext>
            </a:extLst>
          </p:cNvPr>
          <p:cNvPicPr>
            <a:picLocks noChangeAspect="1"/>
          </p:cNvPicPr>
          <p:nvPr/>
        </p:nvPicPr>
        <p:blipFill>
          <a:blip r:embed="rId2"/>
          <a:stretch>
            <a:fillRect/>
          </a:stretch>
        </p:blipFill>
        <p:spPr>
          <a:xfrm>
            <a:off x="2610228" y="1589712"/>
            <a:ext cx="8003900" cy="5025006"/>
          </a:xfrm>
          <a:prstGeom prst="rect">
            <a:avLst/>
          </a:prstGeom>
        </p:spPr>
      </p:pic>
      <p:sp>
        <p:nvSpPr>
          <p:cNvPr id="3" name="Szöveg helye 2">
            <a:extLst>
              <a:ext uri="{FF2B5EF4-FFF2-40B4-BE49-F238E27FC236}">
                <a16:creationId xmlns:a16="http://schemas.microsoft.com/office/drawing/2014/main" id="{9625E961-FF73-4FFF-BD00-C51B565FB324}"/>
              </a:ext>
            </a:extLst>
          </p:cNvPr>
          <p:cNvSpPr>
            <a:spLocks noGrp="1"/>
          </p:cNvSpPr>
          <p:nvPr>
            <p:ph type="body" idx="1"/>
          </p:nvPr>
        </p:nvSpPr>
        <p:spPr>
          <a:xfrm>
            <a:off x="1719744" y="1149292"/>
            <a:ext cx="9784868" cy="5595457"/>
          </a:xfrm>
        </p:spPr>
        <p:txBody>
          <a:bodyPr/>
          <a:lstStyle/>
          <a:p>
            <a:pPr algn="ctr"/>
            <a:endParaRPr lang="hu-HU" dirty="0"/>
          </a:p>
        </p:txBody>
      </p:sp>
    </p:spTree>
    <p:extLst>
      <p:ext uri="{BB962C8B-B14F-4D97-AF65-F5344CB8AC3E}">
        <p14:creationId xmlns:p14="http://schemas.microsoft.com/office/powerpoint/2010/main" val="2369907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3808ABF-367D-439F-A248-56D73E35B6E6}"/>
              </a:ext>
            </a:extLst>
          </p:cNvPr>
          <p:cNvSpPr>
            <a:spLocks noGrp="1"/>
          </p:cNvSpPr>
          <p:nvPr>
            <p:ph type="title"/>
          </p:nvPr>
        </p:nvSpPr>
        <p:spPr>
          <a:xfrm>
            <a:off x="662730" y="226504"/>
            <a:ext cx="10841881" cy="1015068"/>
          </a:xfrm>
        </p:spPr>
        <p:txBody>
          <a:bodyPr anchor="t"/>
          <a:lstStyle/>
          <a:p>
            <a:pPr algn="ctr"/>
            <a:r>
              <a:rPr lang="hu-HU" b="1" dirty="0">
                <a:latin typeface="Calibri" panose="020F0502020204030204" pitchFamily="34" charset="0"/>
                <a:cs typeface="Calibri" panose="020F0502020204030204" pitchFamily="34" charset="0"/>
              </a:rPr>
              <a:t>PROBLÉMA-ELEMZÉS 2.</a:t>
            </a:r>
            <a:endParaRPr lang="hu-HU" dirty="0"/>
          </a:p>
        </p:txBody>
      </p:sp>
      <p:pic>
        <p:nvPicPr>
          <p:cNvPr id="4" name="Kép 3">
            <a:extLst>
              <a:ext uri="{FF2B5EF4-FFF2-40B4-BE49-F238E27FC236}">
                <a16:creationId xmlns:a16="http://schemas.microsoft.com/office/drawing/2014/main" id="{28F2A7A9-6FC5-4C72-AE4E-FEDF8F7ACBD6}"/>
              </a:ext>
            </a:extLst>
          </p:cNvPr>
          <p:cNvPicPr>
            <a:picLocks noChangeAspect="1"/>
          </p:cNvPicPr>
          <p:nvPr/>
        </p:nvPicPr>
        <p:blipFill>
          <a:blip r:embed="rId2"/>
          <a:stretch>
            <a:fillRect/>
          </a:stretch>
        </p:blipFill>
        <p:spPr>
          <a:xfrm>
            <a:off x="2835479" y="1476206"/>
            <a:ext cx="8446554" cy="5058817"/>
          </a:xfrm>
          <a:prstGeom prst="rect">
            <a:avLst/>
          </a:prstGeom>
        </p:spPr>
      </p:pic>
      <p:sp>
        <p:nvSpPr>
          <p:cNvPr id="3" name="Szöveg helye 2">
            <a:extLst>
              <a:ext uri="{FF2B5EF4-FFF2-40B4-BE49-F238E27FC236}">
                <a16:creationId xmlns:a16="http://schemas.microsoft.com/office/drawing/2014/main" id="{3CA1B238-9F01-42BC-BDB1-7015B62A06D2}"/>
              </a:ext>
            </a:extLst>
          </p:cNvPr>
          <p:cNvSpPr>
            <a:spLocks noGrp="1"/>
          </p:cNvSpPr>
          <p:nvPr>
            <p:ph type="body" idx="1"/>
          </p:nvPr>
        </p:nvSpPr>
        <p:spPr>
          <a:xfrm>
            <a:off x="1694576" y="1442906"/>
            <a:ext cx="9810035" cy="5293454"/>
          </a:xfrm>
        </p:spPr>
        <p:txBody>
          <a:bodyPr/>
          <a:lstStyle/>
          <a:p>
            <a:pPr algn="ctr"/>
            <a:endParaRPr lang="hu-HU" dirty="0"/>
          </a:p>
        </p:txBody>
      </p:sp>
    </p:spTree>
    <p:extLst>
      <p:ext uri="{BB962C8B-B14F-4D97-AF65-F5344CB8AC3E}">
        <p14:creationId xmlns:p14="http://schemas.microsoft.com/office/powerpoint/2010/main" val="2241743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FC8DAF-2C2C-4B45-833F-D466B2F4ECD6}"/>
              </a:ext>
            </a:extLst>
          </p:cNvPr>
          <p:cNvSpPr>
            <a:spLocks noGrp="1"/>
          </p:cNvSpPr>
          <p:nvPr>
            <p:ph type="title"/>
          </p:nvPr>
        </p:nvSpPr>
        <p:spPr>
          <a:xfrm>
            <a:off x="931178" y="243282"/>
            <a:ext cx="10573433" cy="860400"/>
          </a:xfrm>
        </p:spPr>
        <p:txBody>
          <a:bodyPr anchor="t"/>
          <a:lstStyle/>
          <a:p>
            <a:pPr algn="ctr"/>
            <a:r>
              <a:rPr lang="hu-HU" b="1" dirty="0">
                <a:latin typeface="Calibri" panose="020F0502020204030204" pitchFamily="34" charset="0"/>
                <a:cs typeface="Calibri" panose="020F0502020204030204" pitchFamily="34" charset="0"/>
              </a:rPr>
              <a:t>PROBLÉMA-ELEMZÉS 3.</a:t>
            </a:r>
            <a:endParaRPr lang="hu-HU" dirty="0"/>
          </a:p>
        </p:txBody>
      </p:sp>
      <p:sp>
        <p:nvSpPr>
          <p:cNvPr id="3" name="Szöveg helye 2">
            <a:extLst>
              <a:ext uri="{FF2B5EF4-FFF2-40B4-BE49-F238E27FC236}">
                <a16:creationId xmlns:a16="http://schemas.microsoft.com/office/drawing/2014/main" id="{6FDB04B6-67A6-49C1-9C98-72295970FE89}"/>
              </a:ext>
            </a:extLst>
          </p:cNvPr>
          <p:cNvSpPr>
            <a:spLocks noGrp="1"/>
          </p:cNvSpPr>
          <p:nvPr>
            <p:ph type="body" idx="1"/>
          </p:nvPr>
        </p:nvSpPr>
        <p:spPr>
          <a:xfrm>
            <a:off x="1753300" y="1375794"/>
            <a:ext cx="9751312" cy="5134063"/>
          </a:xfrm>
        </p:spPr>
        <p:txBody>
          <a:bodyPr/>
          <a:lstStyle/>
          <a:p>
            <a:pPr algn="ctr"/>
            <a:endParaRPr lang="hu-HU" dirty="0"/>
          </a:p>
        </p:txBody>
      </p:sp>
      <p:pic>
        <p:nvPicPr>
          <p:cNvPr id="4" name="Tartalom helye 4">
            <a:extLst>
              <a:ext uri="{FF2B5EF4-FFF2-40B4-BE49-F238E27FC236}">
                <a16:creationId xmlns:a16="http://schemas.microsoft.com/office/drawing/2014/main" id="{6B49C225-CD89-474E-91A2-CD3998F87C58}"/>
              </a:ext>
            </a:extLst>
          </p:cNvPr>
          <p:cNvPicPr>
            <a:picLocks noGrp="1" noChangeAspect="1"/>
          </p:cNvPicPr>
          <p:nvPr>
            <p:ph idx="1"/>
          </p:nvPr>
        </p:nvPicPr>
        <p:blipFill>
          <a:blip r:embed="rId2"/>
          <a:stretch>
            <a:fillRect/>
          </a:stretch>
        </p:blipFill>
        <p:spPr>
          <a:xfrm>
            <a:off x="2465297" y="1457047"/>
            <a:ext cx="8327317" cy="4971555"/>
          </a:xfrm>
          <a:prstGeom prst="rect">
            <a:avLst/>
          </a:prstGeom>
        </p:spPr>
      </p:pic>
    </p:spTree>
    <p:extLst>
      <p:ext uri="{BB962C8B-B14F-4D97-AF65-F5344CB8AC3E}">
        <p14:creationId xmlns:p14="http://schemas.microsoft.com/office/powerpoint/2010/main" val="412730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945694-D62E-4650-958F-6501CD3FAAA0}"/>
              </a:ext>
            </a:extLst>
          </p:cNvPr>
          <p:cNvSpPr>
            <a:spLocks noGrp="1"/>
          </p:cNvSpPr>
          <p:nvPr>
            <p:ph type="title"/>
          </p:nvPr>
        </p:nvSpPr>
        <p:spPr>
          <a:xfrm>
            <a:off x="922790" y="293616"/>
            <a:ext cx="10581822" cy="654340"/>
          </a:xfrm>
        </p:spPr>
        <p:txBody>
          <a:bodyPr anchor="t">
            <a:normAutofit/>
          </a:bodyPr>
          <a:lstStyle/>
          <a:p>
            <a:pPr algn="ctr"/>
            <a:r>
              <a:rPr lang="hu-HU" sz="3200" b="1" dirty="0">
                <a:latin typeface="Calibri" panose="020F0502020204030204" pitchFamily="34" charset="0"/>
                <a:cs typeface="Calibri" panose="020F0502020204030204" pitchFamily="34" charset="0"/>
              </a:rPr>
              <a:t>PROBLÉMAFA</a:t>
            </a:r>
          </a:p>
        </p:txBody>
      </p:sp>
      <p:pic>
        <p:nvPicPr>
          <p:cNvPr id="4" name="Kép 3">
            <a:extLst>
              <a:ext uri="{FF2B5EF4-FFF2-40B4-BE49-F238E27FC236}">
                <a16:creationId xmlns:a16="http://schemas.microsoft.com/office/drawing/2014/main" id="{A1980FE9-EB32-44B6-B3DD-3F606E5ACA37}"/>
              </a:ext>
            </a:extLst>
          </p:cNvPr>
          <p:cNvPicPr>
            <a:picLocks noChangeAspect="1"/>
          </p:cNvPicPr>
          <p:nvPr/>
        </p:nvPicPr>
        <p:blipFill>
          <a:blip r:embed="rId2"/>
          <a:stretch>
            <a:fillRect/>
          </a:stretch>
        </p:blipFill>
        <p:spPr>
          <a:xfrm>
            <a:off x="2723144" y="1420884"/>
            <a:ext cx="8143875" cy="5143500"/>
          </a:xfrm>
          <a:prstGeom prst="rect">
            <a:avLst/>
          </a:prstGeom>
        </p:spPr>
      </p:pic>
      <p:sp>
        <p:nvSpPr>
          <p:cNvPr id="3" name="Szöveg helye 2">
            <a:extLst>
              <a:ext uri="{FF2B5EF4-FFF2-40B4-BE49-F238E27FC236}">
                <a16:creationId xmlns:a16="http://schemas.microsoft.com/office/drawing/2014/main" id="{6299CC46-A260-4306-B27F-CECCE35861EF}"/>
              </a:ext>
            </a:extLst>
          </p:cNvPr>
          <p:cNvSpPr>
            <a:spLocks noGrp="1"/>
          </p:cNvSpPr>
          <p:nvPr>
            <p:ph type="body" idx="1"/>
          </p:nvPr>
        </p:nvSpPr>
        <p:spPr>
          <a:xfrm>
            <a:off x="1694576" y="1593908"/>
            <a:ext cx="10201013" cy="4970476"/>
          </a:xfrm>
        </p:spPr>
        <p:txBody>
          <a:bodyPr/>
          <a:lstStyle/>
          <a:p>
            <a:pPr algn="ctr"/>
            <a:endParaRPr lang="hu-HU" dirty="0"/>
          </a:p>
        </p:txBody>
      </p:sp>
    </p:spTree>
    <p:extLst>
      <p:ext uri="{BB962C8B-B14F-4D97-AF65-F5344CB8AC3E}">
        <p14:creationId xmlns:p14="http://schemas.microsoft.com/office/powerpoint/2010/main" val="5276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42BA56-683E-4460-ABCE-21333277F769}"/>
              </a:ext>
            </a:extLst>
          </p:cNvPr>
          <p:cNvSpPr>
            <a:spLocks noGrp="1"/>
          </p:cNvSpPr>
          <p:nvPr>
            <p:ph type="title"/>
          </p:nvPr>
        </p:nvSpPr>
        <p:spPr>
          <a:xfrm>
            <a:off x="1786856" y="855677"/>
            <a:ext cx="9717756" cy="2671873"/>
          </a:xfrm>
        </p:spPr>
        <p:txBody>
          <a:bodyPr>
            <a:normAutofit fontScale="90000"/>
          </a:bodyPr>
          <a:lstStyle/>
          <a:p>
            <a:pPr algn="just"/>
            <a:r>
              <a:rPr lang="hu-HU" b="1" dirty="0">
                <a:latin typeface="Calibri" panose="020F0502020204030204" pitchFamily="34" charset="0"/>
                <a:cs typeface="Calibri" panose="020F0502020204030204" pitchFamily="34" charset="0"/>
              </a:rPr>
              <a:t>ALAPFOGALOM - </a:t>
            </a:r>
            <a:r>
              <a:rPr lang="hu-HU" sz="4000" b="1" dirty="0">
                <a:effectLst/>
                <a:latin typeface="Calibri" panose="020F0502020204030204" pitchFamily="34" charset="0"/>
                <a:ea typeface="Calibri" panose="020F0502020204030204" pitchFamily="34" charset="0"/>
                <a:cs typeface="Calibri" panose="020F0502020204030204" pitchFamily="34" charset="0"/>
              </a:rPr>
              <a:t>Projekt Ciklus Menedzsment: </a:t>
            </a:r>
            <a:r>
              <a:rPr lang="hu-HU" sz="3100" b="1" dirty="0">
                <a:effectLst/>
                <a:latin typeface="Calibri" panose="020F0502020204030204" pitchFamily="34" charset="0"/>
                <a:ea typeface="Calibri" panose="020F0502020204030204" pitchFamily="34" charset="0"/>
                <a:cs typeface="Calibri" panose="020F0502020204030204" pitchFamily="34" charset="0"/>
              </a:rPr>
              <a:t>A PCM általános, szabványos elvek, módszerek és szabályok gyűjteménye, amely lényegében egy "kényszerpályát" jelenít meg a program és projektkészítők, ill. a pályázók számára a támogatási források megszerzésének és felhasználásának folyamatában.</a:t>
            </a:r>
            <a:endParaRPr lang="hu-HU" sz="3100" b="1"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4BBBECEA-5DFB-4BEF-8D6A-5383CB408D0C}"/>
              </a:ext>
            </a:extLst>
          </p:cNvPr>
          <p:cNvSpPr>
            <a:spLocks noGrp="1"/>
          </p:cNvSpPr>
          <p:nvPr>
            <p:ph type="body" idx="1"/>
          </p:nvPr>
        </p:nvSpPr>
        <p:spPr>
          <a:xfrm>
            <a:off x="1786856" y="3816991"/>
            <a:ext cx="9717756" cy="2575420"/>
          </a:xfrm>
        </p:spPr>
        <p:txBody>
          <a:bodyPr/>
          <a:lstStyle/>
          <a:p>
            <a:pPr>
              <a:lnSpc>
                <a:spcPct val="107000"/>
              </a:lnSpc>
              <a:spcAft>
                <a:spcPts val="800"/>
              </a:spcAft>
            </a:pPr>
            <a:endParaRPr lang="hu-HU" dirty="0"/>
          </a:p>
          <a:p>
            <a:pPr algn="just">
              <a:lnSpc>
                <a:spcPct val="107000"/>
              </a:lnSpc>
              <a:spcAft>
                <a:spcPts val="800"/>
              </a:spcAft>
            </a:pPr>
            <a:r>
              <a:rPr lang="hu-HU" b="1" dirty="0">
                <a:solidFill>
                  <a:srgbClr val="0070C0"/>
                </a:solidFill>
              </a:rPr>
              <a:t>JELLEMZŐ: </a:t>
            </a: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Az egymáshoz kapcsolódó ciklus-elemekből, munkaszakaszokból egy strukturált döntéshozatali algoritmus alakítható ki, amely lényegében egy projektgenerálási „kényszerpályát” testesít meg. Az egyes szakaszok progresszívek, azaz az új szakaszhoz csak az előző szakasz teljesítése után lehet sikeresen hozzákezdeni.</a:t>
            </a:r>
          </a:p>
          <a:p>
            <a:endParaRPr lang="hu-HU" dirty="0"/>
          </a:p>
        </p:txBody>
      </p:sp>
    </p:spTree>
    <p:extLst>
      <p:ext uri="{BB962C8B-B14F-4D97-AF65-F5344CB8AC3E}">
        <p14:creationId xmlns:p14="http://schemas.microsoft.com/office/powerpoint/2010/main" val="1400288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038EC3-1C70-418F-8140-35C2B5C243F0}"/>
              </a:ext>
            </a:extLst>
          </p:cNvPr>
          <p:cNvSpPr>
            <a:spLocks noGrp="1"/>
          </p:cNvSpPr>
          <p:nvPr>
            <p:ph type="title"/>
          </p:nvPr>
        </p:nvSpPr>
        <p:spPr>
          <a:xfrm>
            <a:off x="2589212" y="335560"/>
            <a:ext cx="8915399" cy="860400"/>
          </a:xfrm>
        </p:spPr>
        <p:txBody>
          <a:bodyPr anchor="t"/>
          <a:lstStyle/>
          <a:p>
            <a:pPr algn="ctr"/>
            <a:r>
              <a:rPr lang="hu-HU" b="1" dirty="0">
                <a:latin typeface="Calibri" panose="020F0502020204030204" pitchFamily="34" charset="0"/>
                <a:cs typeface="Calibri" panose="020F0502020204030204" pitchFamily="34" charset="0"/>
              </a:rPr>
              <a:t>CÉL-ELEMZÉS</a:t>
            </a:r>
          </a:p>
        </p:txBody>
      </p:sp>
      <p:sp>
        <p:nvSpPr>
          <p:cNvPr id="3" name="Szöveg helye 2">
            <a:extLst>
              <a:ext uri="{FF2B5EF4-FFF2-40B4-BE49-F238E27FC236}">
                <a16:creationId xmlns:a16="http://schemas.microsoft.com/office/drawing/2014/main" id="{738B5A02-38F2-48C4-B1BE-59ECF3AD076F}"/>
              </a:ext>
            </a:extLst>
          </p:cNvPr>
          <p:cNvSpPr>
            <a:spLocks noGrp="1"/>
          </p:cNvSpPr>
          <p:nvPr>
            <p:ph type="body" idx="1"/>
          </p:nvPr>
        </p:nvSpPr>
        <p:spPr>
          <a:xfrm>
            <a:off x="1921080" y="1434516"/>
            <a:ext cx="9583532" cy="5087923"/>
          </a:xfrm>
        </p:spPr>
        <p:txBody>
          <a:bodyPr/>
          <a:lstStyle/>
          <a:p>
            <a:endParaRPr lang="hu-HU" dirty="0"/>
          </a:p>
        </p:txBody>
      </p:sp>
      <p:pic>
        <p:nvPicPr>
          <p:cNvPr id="5" name="Kép 4">
            <a:extLst>
              <a:ext uri="{FF2B5EF4-FFF2-40B4-BE49-F238E27FC236}">
                <a16:creationId xmlns:a16="http://schemas.microsoft.com/office/drawing/2014/main" id="{79484382-125D-4E52-907E-D865AE2C67BA}"/>
              </a:ext>
            </a:extLst>
          </p:cNvPr>
          <p:cNvPicPr>
            <a:picLocks noChangeAspect="1"/>
          </p:cNvPicPr>
          <p:nvPr/>
        </p:nvPicPr>
        <p:blipFill>
          <a:blip r:embed="rId2"/>
          <a:stretch>
            <a:fillRect/>
          </a:stretch>
        </p:blipFill>
        <p:spPr>
          <a:xfrm>
            <a:off x="1921080" y="1434515"/>
            <a:ext cx="7651011" cy="5087923"/>
          </a:xfrm>
          <a:prstGeom prst="rect">
            <a:avLst/>
          </a:prstGeom>
        </p:spPr>
      </p:pic>
    </p:spTree>
    <p:extLst>
      <p:ext uri="{BB962C8B-B14F-4D97-AF65-F5344CB8AC3E}">
        <p14:creationId xmlns:p14="http://schemas.microsoft.com/office/powerpoint/2010/main" val="3288345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35E00C-F1B7-40A8-92EE-90A26D49C2EB}"/>
              </a:ext>
            </a:extLst>
          </p:cNvPr>
          <p:cNvSpPr>
            <a:spLocks noGrp="1"/>
          </p:cNvSpPr>
          <p:nvPr>
            <p:ph type="title"/>
          </p:nvPr>
        </p:nvSpPr>
        <p:spPr>
          <a:xfrm>
            <a:off x="880844" y="276837"/>
            <a:ext cx="10623767" cy="860401"/>
          </a:xfrm>
        </p:spPr>
        <p:txBody>
          <a:bodyPr anchor="t"/>
          <a:lstStyle/>
          <a:p>
            <a:pPr algn="ctr"/>
            <a:r>
              <a:rPr lang="hu-HU" b="1" dirty="0">
                <a:latin typeface="Calibri" panose="020F0502020204030204" pitchFamily="34" charset="0"/>
                <a:cs typeface="Calibri" panose="020F0502020204030204" pitchFamily="34" charset="0"/>
              </a:rPr>
              <a:t>CÉL-ELEMZÉS 1.</a:t>
            </a:r>
            <a:endParaRPr lang="hu-HU" dirty="0"/>
          </a:p>
        </p:txBody>
      </p:sp>
      <p:pic>
        <p:nvPicPr>
          <p:cNvPr id="5" name="Kép 4">
            <a:extLst>
              <a:ext uri="{FF2B5EF4-FFF2-40B4-BE49-F238E27FC236}">
                <a16:creationId xmlns:a16="http://schemas.microsoft.com/office/drawing/2014/main" id="{3E055A93-6BA7-41AE-91E1-98FEEB4CB0EC}"/>
              </a:ext>
            </a:extLst>
          </p:cNvPr>
          <p:cNvPicPr>
            <a:picLocks noChangeAspect="1"/>
          </p:cNvPicPr>
          <p:nvPr/>
        </p:nvPicPr>
        <p:blipFill>
          <a:blip r:embed="rId2"/>
          <a:stretch>
            <a:fillRect/>
          </a:stretch>
        </p:blipFill>
        <p:spPr>
          <a:xfrm>
            <a:off x="2520401" y="1526796"/>
            <a:ext cx="8151840" cy="4874003"/>
          </a:xfrm>
          <a:prstGeom prst="rect">
            <a:avLst/>
          </a:prstGeom>
        </p:spPr>
      </p:pic>
      <p:sp>
        <p:nvSpPr>
          <p:cNvPr id="3" name="Szöveg helye 2">
            <a:extLst>
              <a:ext uri="{FF2B5EF4-FFF2-40B4-BE49-F238E27FC236}">
                <a16:creationId xmlns:a16="http://schemas.microsoft.com/office/drawing/2014/main" id="{372F2532-F309-467B-9095-F7952A34701C}"/>
              </a:ext>
            </a:extLst>
          </p:cNvPr>
          <p:cNvSpPr>
            <a:spLocks noGrp="1"/>
          </p:cNvSpPr>
          <p:nvPr>
            <p:ph type="body" idx="1"/>
          </p:nvPr>
        </p:nvSpPr>
        <p:spPr>
          <a:xfrm>
            <a:off x="1711354" y="1409350"/>
            <a:ext cx="9793257" cy="5171813"/>
          </a:xfrm>
        </p:spPr>
        <p:txBody>
          <a:bodyPr/>
          <a:lstStyle/>
          <a:p>
            <a:pPr algn="ctr"/>
            <a:endParaRPr lang="hu-HU" dirty="0"/>
          </a:p>
        </p:txBody>
      </p:sp>
    </p:spTree>
    <p:extLst>
      <p:ext uri="{BB962C8B-B14F-4D97-AF65-F5344CB8AC3E}">
        <p14:creationId xmlns:p14="http://schemas.microsoft.com/office/powerpoint/2010/main" val="571383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E3E98B-1924-493E-8BBE-7B15515BB7E2}"/>
              </a:ext>
            </a:extLst>
          </p:cNvPr>
          <p:cNvSpPr>
            <a:spLocks noGrp="1"/>
          </p:cNvSpPr>
          <p:nvPr>
            <p:ph type="title"/>
          </p:nvPr>
        </p:nvSpPr>
        <p:spPr>
          <a:xfrm>
            <a:off x="1124126" y="310393"/>
            <a:ext cx="10620462" cy="654341"/>
          </a:xfrm>
        </p:spPr>
        <p:txBody>
          <a:bodyPr anchor="t">
            <a:normAutofit/>
          </a:bodyPr>
          <a:lstStyle/>
          <a:p>
            <a:pPr algn="ctr"/>
            <a:r>
              <a:rPr lang="hu-HU" sz="3200" b="1" dirty="0">
                <a:latin typeface="Calibri" panose="020F0502020204030204" pitchFamily="34" charset="0"/>
                <a:cs typeface="Calibri" panose="020F0502020204030204" pitchFamily="34" charset="0"/>
              </a:rPr>
              <a:t>CÉLFA</a:t>
            </a:r>
          </a:p>
        </p:txBody>
      </p:sp>
      <p:pic>
        <p:nvPicPr>
          <p:cNvPr id="4" name="Kép 3">
            <a:extLst>
              <a:ext uri="{FF2B5EF4-FFF2-40B4-BE49-F238E27FC236}">
                <a16:creationId xmlns:a16="http://schemas.microsoft.com/office/drawing/2014/main" id="{93EB8086-F3F0-4000-BCC0-9FF3DAA6B6D5}"/>
              </a:ext>
            </a:extLst>
          </p:cNvPr>
          <p:cNvPicPr>
            <a:picLocks noChangeAspect="1"/>
          </p:cNvPicPr>
          <p:nvPr/>
        </p:nvPicPr>
        <p:blipFill>
          <a:blip r:embed="rId2"/>
          <a:stretch>
            <a:fillRect/>
          </a:stretch>
        </p:blipFill>
        <p:spPr>
          <a:xfrm>
            <a:off x="2504486" y="1587519"/>
            <a:ext cx="8274930" cy="5039784"/>
          </a:xfrm>
          <a:prstGeom prst="rect">
            <a:avLst/>
          </a:prstGeom>
        </p:spPr>
      </p:pic>
      <p:sp>
        <p:nvSpPr>
          <p:cNvPr id="3" name="Szöveg helye 2">
            <a:extLst>
              <a:ext uri="{FF2B5EF4-FFF2-40B4-BE49-F238E27FC236}">
                <a16:creationId xmlns:a16="http://schemas.microsoft.com/office/drawing/2014/main" id="{56D1E0A7-93F0-428C-8B44-489AFF03B94F}"/>
              </a:ext>
            </a:extLst>
          </p:cNvPr>
          <p:cNvSpPr>
            <a:spLocks noGrp="1"/>
          </p:cNvSpPr>
          <p:nvPr>
            <p:ph type="body" idx="1"/>
          </p:nvPr>
        </p:nvSpPr>
        <p:spPr>
          <a:xfrm>
            <a:off x="1661020" y="1300294"/>
            <a:ext cx="10083568" cy="5327009"/>
          </a:xfrm>
        </p:spPr>
        <p:txBody>
          <a:bodyPr/>
          <a:lstStyle/>
          <a:p>
            <a:pPr algn="ctr"/>
            <a:endParaRPr lang="hu-HU" dirty="0"/>
          </a:p>
        </p:txBody>
      </p:sp>
    </p:spTree>
    <p:extLst>
      <p:ext uri="{BB962C8B-B14F-4D97-AF65-F5344CB8AC3E}">
        <p14:creationId xmlns:p14="http://schemas.microsoft.com/office/powerpoint/2010/main" val="1283479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E3D28E-C1DB-4480-820F-458C1CFE25B6}"/>
              </a:ext>
            </a:extLst>
          </p:cNvPr>
          <p:cNvSpPr>
            <a:spLocks noGrp="1"/>
          </p:cNvSpPr>
          <p:nvPr>
            <p:ph type="title"/>
          </p:nvPr>
        </p:nvSpPr>
        <p:spPr>
          <a:xfrm>
            <a:off x="931178" y="302004"/>
            <a:ext cx="10573433" cy="1031846"/>
          </a:xfrm>
        </p:spPr>
        <p:txBody>
          <a:bodyPr anchor="t"/>
          <a:lstStyle/>
          <a:p>
            <a:pPr algn="ctr"/>
            <a:r>
              <a:rPr lang="hu-HU" b="1" dirty="0">
                <a:latin typeface="Calibri" panose="020F0502020204030204" pitchFamily="34" charset="0"/>
                <a:cs typeface="Calibri" panose="020F0502020204030204" pitchFamily="34" charset="0"/>
              </a:rPr>
              <a:t>KERETMÁTRIX</a:t>
            </a:r>
          </a:p>
        </p:txBody>
      </p:sp>
      <p:sp>
        <p:nvSpPr>
          <p:cNvPr id="3" name="Szöveg helye 2">
            <a:extLst>
              <a:ext uri="{FF2B5EF4-FFF2-40B4-BE49-F238E27FC236}">
                <a16:creationId xmlns:a16="http://schemas.microsoft.com/office/drawing/2014/main" id="{1E176D2C-6610-430A-96AD-1DB5BFB6DC02}"/>
              </a:ext>
            </a:extLst>
          </p:cNvPr>
          <p:cNvSpPr>
            <a:spLocks noGrp="1"/>
          </p:cNvSpPr>
          <p:nvPr>
            <p:ph type="body" idx="1"/>
          </p:nvPr>
        </p:nvSpPr>
        <p:spPr>
          <a:xfrm>
            <a:off x="1728132" y="1577130"/>
            <a:ext cx="10117123" cy="5050173"/>
          </a:xfrm>
        </p:spPr>
        <p:txBody>
          <a:bodyPr/>
          <a:lstStyle/>
          <a:p>
            <a:endParaRPr lang="hu-HU" dirty="0"/>
          </a:p>
        </p:txBody>
      </p:sp>
      <p:pic>
        <p:nvPicPr>
          <p:cNvPr id="9" name="Kép 8">
            <a:extLst>
              <a:ext uri="{FF2B5EF4-FFF2-40B4-BE49-F238E27FC236}">
                <a16:creationId xmlns:a16="http://schemas.microsoft.com/office/drawing/2014/main" id="{FE2EBBA8-784A-45B3-B41B-A78053A27054}"/>
              </a:ext>
            </a:extLst>
          </p:cNvPr>
          <p:cNvPicPr>
            <a:picLocks noChangeAspect="1"/>
          </p:cNvPicPr>
          <p:nvPr/>
        </p:nvPicPr>
        <p:blipFill>
          <a:blip r:embed="rId2"/>
          <a:stretch>
            <a:fillRect/>
          </a:stretch>
        </p:blipFill>
        <p:spPr>
          <a:xfrm>
            <a:off x="1728132" y="1577130"/>
            <a:ext cx="3615063" cy="4051883"/>
          </a:xfrm>
          <a:prstGeom prst="rect">
            <a:avLst/>
          </a:prstGeom>
        </p:spPr>
      </p:pic>
      <p:pic>
        <p:nvPicPr>
          <p:cNvPr id="11" name="Kép 10">
            <a:extLst>
              <a:ext uri="{FF2B5EF4-FFF2-40B4-BE49-F238E27FC236}">
                <a16:creationId xmlns:a16="http://schemas.microsoft.com/office/drawing/2014/main" id="{3AAB0EFF-DE60-4A9C-964E-7E835282BC04}"/>
              </a:ext>
            </a:extLst>
          </p:cNvPr>
          <p:cNvPicPr>
            <a:picLocks noChangeAspect="1"/>
          </p:cNvPicPr>
          <p:nvPr/>
        </p:nvPicPr>
        <p:blipFill>
          <a:blip r:embed="rId3"/>
          <a:stretch>
            <a:fillRect/>
          </a:stretch>
        </p:blipFill>
        <p:spPr>
          <a:xfrm>
            <a:off x="5314426" y="2273417"/>
            <a:ext cx="6530829" cy="4353886"/>
          </a:xfrm>
          <a:prstGeom prst="rect">
            <a:avLst/>
          </a:prstGeom>
        </p:spPr>
      </p:pic>
    </p:spTree>
    <p:extLst>
      <p:ext uri="{BB962C8B-B14F-4D97-AF65-F5344CB8AC3E}">
        <p14:creationId xmlns:p14="http://schemas.microsoft.com/office/powerpoint/2010/main" val="1458970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3AECAA-D001-48BD-8995-BE297785C84E}"/>
              </a:ext>
            </a:extLst>
          </p:cNvPr>
          <p:cNvSpPr>
            <a:spLocks noGrp="1"/>
          </p:cNvSpPr>
          <p:nvPr>
            <p:ph type="title"/>
          </p:nvPr>
        </p:nvSpPr>
        <p:spPr>
          <a:xfrm>
            <a:off x="931178" y="159392"/>
            <a:ext cx="10914077" cy="620784"/>
          </a:xfrm>
        </p:spPr>
        <p:txBody>
          <a:bodyPr anchor="t">
            <a:normAutofit/>
          </a:bodyPr>
          <a:lstStyle/>
          <a:p>
            <a:pPr algn="ctr"/>
            <a:r>
              <a:rPr lang="hu-HU" sz="3200" b="1" dirty="0">
                <a:latin typeface="Calibri" panose="020F0502020204030204" pitchFamily="34" charset="0"/>
                <a:cs typeface="Calibri" panose="020F0502020204030204" pitchFamily="34" charset="0"/>
              </a:rPr>
              <a:t>Logikai keretmátrix</a:t>
            </a:r>
          </a:p>
        </p:txBody>
      </p:sp>
      <p:sp>
        <p:nvSpPr>
          <p:cNvPr id="3" name="Szöveg helye 2">
            <a:extLst>
              <a:ext uri="{FF2B5EF4-FFF2-40B4-BE49-F238E27FC236}">
                <a16:creationId xmlns:a16="http://schemas.microsoft.com/office/drawing/2014/main" id="{FB3C1F5B-558C-4EC4-B988-0D71CCE81AC8}"/>
              </a:ext>
            </a:extLst>
          </p:cNvPr>
          <p:cNvSpPr>
            <a:spLocks noGrp="1"/>
          </p:cNvSpPr>
          <p:nvPr>
            <p:ph type="body" idx="1"/>
          </p:nvPr>
        </p:nvSpPr>
        <p:spPr>
          <a:xfrm>
            <a:off x="1728132" y="956346"/>
            <a:ext cx="10117123" cy="5633206"/>
          </a:xfrm>
        </p:spPr>
        <p:txBody>
          <a:bodyPr>
            <a:noAutofit/>
          </a:bodyPr>
          <a:lstStyle/>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A logikai keretmátrix vertikális és horizontális felosztással alkalmas arra, hogy egyetlen lap segítségével írjuk le projektünk célrendszerét, a megvalósítás kulcselemeit, a projektünk sikerességét befolyásoló legfontosabb külső tényezőket, valamint a megcélzott eredmények elérését objektíven mérni képes indikátorokat.</a:t>
            </a:r>
          </a:p>
          <a:p>
            <a:pPr>
              <a:spcBef>
                <a:spcPts val="0"/>
              </a:spcBef>
            </a:pPr>
            <a:endParaRPr lang="hu-HU"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A logikai keretmátrix (</a:t>
            </a:r>
            <a:r>
              <a:rPr lang="hu-HU" dirty="0" err="1">
                <a:solidFill>
                  <a:schemeClr val="accent2">
                    <a:lumMod val="75000"/>
                  </a:schemeClr>
                </a:solidFill>
                <a:latin typeface="Calibri" panose="020F0502020204030204" pitchFamily="34" charset="0"/>
                <a:cs typeface="Calibri" panose="020F0502020204030204" pitchFamily="34" charset="0"/>
              </a:rPr>
              <a:t>logframe</a:t>
            </a:r>
            <a:r>
              <a:rPr lang="hu-HU" dirty="0">
                <a:solidFill>
                  <a:schemeClr val="accent2">
                    <a:lumMod val="75000"/>
                  </a:schemeClr>
                </a:solidFill>
                <a:latin typeface="Calibri" panose="020F0502020204030204" pitchFamily="34" charset="0"/>
                <a:cs typeface="Calibri" panose="020F0502020204030204" pitchFamily="34" charset="0"/>
              </a:rPr>
              <a:t>) egy 4 oszlopú és 4 sorú mátrixban foglalja össze a program(projekt) szempontjából legfontosabb információkat s ezeket horizontális és vertikális összefüggésrendszerbe illeszti.</a:t>
            </a:r>
          </a:p>
          <a:p>
            <a:pPr>
              <a:spcBef>
                <a:spcPts val="0"/>
              </a:spcBef>
            </a:pPr>
            <a:endParaRPr lang="hu-HU"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A logikai keretmátrix az alábbiakat tartalmazza a programra (projektre) vonatkozóan:</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miért hajtjuk végre? (beavatkozási logika)</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mit kívánunk elérni? (beavatkozási logika és indikátorok)</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hogyan kívánjuk elérni? (tevékenységek, eszközök)</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milyen külső tényezőket kell figyelembe vennünk? (feltételek)</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hol találjuk az értékelési információkat? (az indikátorok forrásai)</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milyen eszközökre van szükség? (eszközök)</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mekkora a költségvetés? (költségek)</a:t>
            </a:r>
          </a:p>
          <a:p>
            <a:pPr>
              <a:spcBef>
                <a:spcPts val="0"/>
              </a:spcBef>
            </a:pPr>
            <a:r>
              <a:rPr lang="hu-HU" dirty="0">
                <a:solidFill>
                  <a:schemeClr val="accent2">
                    <a:lumMod val="75000"/>
                  </a:schemeClr>
                </a:solidFill>
                <a:latin typeface="Calibri" panose="020F0502020204030204" pitchFamily="34" charset="0"/>
                <a:cs typeface="Calibri" panose="020F0502020204030204" pitchFamily="34" charset="0"/>
              </a:rPr>
              <a:t>	- milyen előfeltételekre van szükség az indításhoz? (előfeltételek)</a:t>
            </a:r>
          </a:p>
        </p:txBody>
      </p:sp>
    </p:spTree>
    <p:extLst>
      <p:ext uri="{BB962C8B-B14F-4D97-AF65-F5344CB8AC3E}">
        <p14:creationId xmlns:p14="http://schemas.microsoft.com/office/powerpoint/2010/main" val="1226896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39F488-A220-410E-875B-234385587A79}"/>
              </a:ext>
            </a:extLst>
          </p:cNvPr>
          <p:cNvSpPr>
            <a:spLocks noGrp="1"/>
          </p:cNvSpPr>
          <p:nvPr>
            <p:ph type="title"/>
          </p:nvPr>
        </p:nvSpPr>
        <p:spPr>
          <a:xfrm>
            <a:off x="2589212" y="125835"/>
            <a:ext cx="8915399" cy="562062"/>
          </a:xfrm>
        </p:spPr>
        <p:txBody>
          <a:bodyPr anchor="ctr">
            <a:normAutofit fontScale="90000"/>
          </a:bodyPr>
          <a:lstStyle/>
          <a:p>
            <a:pPr algn="ctr"/>
            <a:r>
              <a:rPr lang="hu-HU" dirty="0"/>
              <a:t>A logikai keretmátrix formációja</a:t>
            </a:r>
          </a:p>
        </p:txBody>
      </p:sp>
      <p:pic>
        <p:nvPicPr>
          <p:cNvPr id="4" name="Kép 3">
            <a:extLst>
              <a:ext uri="{FF2B5EF4-FFF2-40B4-BE49-F238E27FC236}">
                <a16:creationId xmlns:a16="http://schemas.microsoft.com/office/drawing/2014/main" id="{4037998C-8A8E-4B87-A4E6-D4A0A8190846}"/>
              </a:ext>
            </a:extLst>
          </p:cNvPr>
          <p:cNvPicPr>
            <a:picLocks noChangeAspect="1"/>
          </p:cNvPicPr>
          <p:nvPr/>
        </p:nvPicPr>
        <p:blipFill>
          <a:blip r:embed="rId2"/>
          <a:stretch>
            <a:fillRect/>
          </a:stretch>
        </p:blipFill>
        <p:spPr>
          <a:xfrm>
            <a:off x="2419776" y="891427"/>
            <a:ext cx="8775782" cy="5815569"/>
          </a:xfrm>
          <a:prstGeom prst="rect">
            <a:avLst/>
          </a:prstGeom>
        </p:spPr>
      </p:pic>
      <p:sp>
        <p:nvSpPr>
          <p:cNvPr id="3" name="Szöveg helye 2">
            <a:extLst>
              <a:ext uri="{FF2B5EF4-FFF2-40B4-BE49-F238E27FC236}">
                <a16:creationId xmlns:a16="http://schemas.microsoft.com/office/drawing/2014/main" id="{10B878AE-D4A2-4629-A42E-7E8CC5A14560}"/>
              </a:ext>
            </a:extLst>
          </p:cNvPr>
          <p:cNvSpPr>
            <a:spLocks noGrp="1"/>
          </p:cNvSpPr>
          <p:nvPr>
            <p:ph type="body" idx="1"/>
          </p:nvPr>
        </p:nvSpPr>
        <p:spPr>
          <a:xfrm>
            <a:off x="1736522" y="805342"/>
            <a:ext cx="10142290" cy="5863905"/>
          </a:xfrm>
        </p:spPr>
        <p:txBody>
          <a:bodyPr/>
          <a:lstStyle/>
          <a:p>
            <a:pPr algn="ctr"/>
            <a:endParaRPr lang="hu-HU" dirty="0"/>
          </a:p>
        </p:txBody>
      </p:sp>
    </p:spTree>
    <p:extLst>
      <p:ext uri="{BB962C8B-B14F-4D97-AF65-F5344CB8AC3E}">
        <p14:creationId xmlns:p14="http://schemas.microsoft.com/office/powerpoint/2010/main" val="4278985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9CB4DB-83B3-443D-B4A7-314FE63377FD}"/>
              </a:ext>
            </a:extLst>
          </p:cNvPr>
          <p:cNvSpPr>
            <a:spLocks noGrp="1"/>
          </p:cNvSpPr>
          <p:nvPr>
            <p:ph type="title"/>
          </p:nvPr>
        </p:nvSpPr>
        <p:spPr>
          <a:xfrm>
            <a:off x="503339" y="176169"/>
            <a:ext cx="11400639" cy="1568741"/>
          </a:xfrm>
        </p:spPr>
        <p:txBody>
          <a:bodyPr anchor="t">
            <a:normAutofit fontScale="90000"/>
          </a:bodyPr>
          <a:lstStyle/>
          <a:p>
            <a:r>
              <a:rPr lang="hu-HU" sz="1800" b="0" i="0" u="none" strike="noStrike" baseline="0" dirty="0">
                <a:latin typeface="TimesNewRomanPSMT"/>
              </a:rPr>
              <a:t>A </a:t>
            </a:r>
            <a:r>
              <a:rPr lang="hu-HU" sz="1800" b="1" i="0" u="none" strike="noStrike" baseline="0" dirty="0">
                <a:latin typeface="TimesNewRomanPS-BoldMT"/>
              </a:rPr>
              <a:t>vertikális logika </a:t>
            </a:r>
            <a:r>
              <a:rPr lang="hu-HU" sz="1800" b="0" i="0" u="none" strike="noStrike" baseline="0" dirty="0">
                <a:latin typeface="TimesNewRomanPSMT"/>
              </a:rPr>
              <a:t>a projekt tevékenységét, az okozati összefüggéseket és a legfontosabb feltételezéseket tartalmazza. Ezen kívül szintén itt jelenek meg a projekt-menedzser befolyásolási körén kívül eső bizonytalansági tényezők is.</a:t>
            </a:r>
            <a:br>
              <a:rPr lang="hu-HU" sz="1800" b="0" i="0" u="none" strike="noStrike" baseline="0" dirty="0">
                <a:latin typeface="TimesNewRomanPSMT"/>
              </a:rPr>
            </a:br>
            <a:br>
              <a:rPr lang="hu-HU" sz="1800" b="0" i="0" u="none" strike="noStrike" baseline="0" dirty="0">
                <a:latin typeface="TimesNewRomanPSMT"/>
              </a:rPr>
            </a:br>
            <a:r>
              <a:rPr lang="hu-HU" sz="1800" b="0" i="0" u="none" strike="noStrike" baseline="0" dirty="0">
                <a:latin typeface="TimesNewRomanPSMT"/>
              </a:rPr>
              <a:t>A </a:t>
            </a:r>
            <a:r>
              <a:rPr lang="hu-HU" sz="1800" b="1" i="0" u="none" strike="noStrike" baseline="0" dirty="0">
                <a:latin typeface="TimesNewRomanPS-BoldMT"/>
              </a:rPr>
              <a:t>horizontális logika </a:t>
            </a:r>
            <a:r>
              <a:rPr lang="hu-HU" sz="1800" b="0" i="0" u="none" strike="noStrike" baseline="0" dirty="0">
                <a:latin typeface="TimesNewRomanPSMT"/>
              </a:rPr>
              <a:t>a projekt hatásainak és a projekt által felhasznált erőforrások méréséhez</a:t>
            </a:r>
            <a:br>
              <a:rPr lang="hu-HU" sz="1800" b="0" i="0" u="none" strike="noStrike" baseline="0" dirty="0">
                <a:latin typeface="TimesNewRomanPSMT"/>
              </a:rPr>
            </a:br>
            <a:r>
              <a:rPr lang="hu-HU" sz="1800" b="0" i="0" u="none" strike="noStrike" baseline="0" dirty="0">
                <a:latin typeface="TimesNewRomanPSMT"/>
              </a:rPr>
              <a:t>kapcsolódik, a főbb mérési mutatók és a mérések ellenőrzéséhez szükséges eszközök meghatározásán</a:t>
            </a:r>
            <a:br>
              <a:rPr lang="hu-HU" sz="1800" b="0" i="0" u="none" strike="noStrike" baseline="0" dirty="0">
                <a:latin typeface="TimesNewRomanPSMT"/>
              </a:rPr>
            </a:br>
            <a:r>
              <a:rPr lang="hu-HU" sz="1800" b="0" i="0" u="none" strike="noStrike" baseline="0" dirty="0">
                <a:latin typeface="TimesNewRomanPSMT"/>
              </a:rPr>
              <a:t>keresztül.</a:t>
            </a:r>
            <a:endParaRPr lang="hu-HU" dirty="0"/>
          </a:p>
        </p:txBody>
      </p:sp>
      <p:pic>
        <p:nvPicPr>
          <p:cNvPr id="4" name="Kép 3">
            <a:extLst>
              <a:ext uri="{FF2B5EF4-FFF2-40B4-BE49-F238E27FC236}">
                <a16:creationId xmlns:a16="http://schemas.microsoft.com/office/drawing/2014/main" id="{4F8AB570-C6C4-468D-A719-C3B6C6D75316}"/>
              </a:ext>
            </a:extLst>
          </p:cNvPr>
          <p:cNvPicPr>
            <a:picLocks noChangeAspect="1"/>
          </p:cNvPicPr>
          <p:nvPr/>
        </p:nvPicPr>
        <p:blipFill>
          <a:blip r:embed="rId2"/>
          <a:stretch>
            <a:fillRect/>
          </a:stretch>
        </p:blipFill>
        <p:spPr>
          <a:xfrm>
            <a:off x="1654495" y="2154610"/>
            <a:ext cx="10249483" cy="4117520"/>
          </a:xfrm>
          <a:prstGeom prst="rect">
            <a:avLst/>
          </a:prstGeom>
        </p:spPr>
      </p:pic>
      <p:sp>
        <p:nvSpPr>
          <p:cNvPr id="3" name="Szöveg helye 2">
            <a:extLst>
              <a:ext uri="{FF2B5EF4-FFF2-40B4-BE49-F238E27FC236}">
                <a16:creationId xmlns:a16="http://schemas.microsoft.com/office/drawing/2014/main" id="{CA94BFC9-F964-4AFC-B68B-77CF6342574D}"/>
              </a:ext>
            </a:extLst>
          </p:cNvPr>
          <p:cNvSpPr>
            <a:spLocks noGrp="1"/>
          </p:cNvSpPr>
          <p:nvPr>
            <p:ph type="body" idx="1"/>
          </p:nvPr>
        </p:nvSpPr>
        <p:spPr>
          <a:xfrm>
            <a:off x="1736521" y="1744910"/>
            <a:ext cx="10167457" cy="4936921"/>
          </a:xfrm>
        </p:spPr>
        <p:txBody>
          <a:bodyPr/>
          <a:lstStyle/>
          <a:p>
            <a:pPr algn="ctr"/>
            <a:endParaRPr lang="hu-HU" dirty="0"/>
          </a:p>
        </p:txBody>
      </p:sp>
    </p:spTree>
    <p:extLst>
      <p:ext uri="{BB962C8B-B14F-4D97-AF65-F5344CB8AC3E}">
        <p14:creationId xmlns:p14="http://schemas.microsoft.com/office/powerpoint/2010/main" val="1574229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238CD9-01DC-4347-A57C-4EF0DCFE1E89}"/>
              </a:ext>
            </a:extLst>
          </p:cNvPr>
          <p:cNvSpPr>
            <a:spLocks noGrp="1"/>
          </p:cNvSpPr>
          <p:nvPr>
            <p:ph type="title"/>
          </p:nvPr>
        </p:nvSpPr>
        <p:spPr>
          <a:xfrm>
            <a:off x="2589212" y="394283"/>
            <a:ext cx="8915399" cy="860401"/>
          </a:xfrm>
        </p:spPr>
        <p:txBody>
          <a:bodyPr/>
          <a:lstStyle/>
          <a:p>
            <a:endParaRPr lang="hu-HU" dirty="0"/>
          </a:p>
        </p:txBody>
      </p:sp>
      <p:sp>
        <p:nvSpPr>
          <p:cNvPr id="3" name="Szöveg helye 2">
            <a:extLst>
              <a:ext uri="{FF2B5EF4-FFF2-40B4-BE49-F238E27FC236}">
                <a16:creationId xmlns:a16="http://schemas.microsoft.com/office/drawing/2014/main" id="{371C1018-7555-4913-B4CF-D2499F739222}"/>
              </a:ext>
            </a:extLst>
          </p:cNvPr>
          <p:cNvSpPr>
            <a:spLocks noGrp="1"/>
          </p:cNvSpPr>
          <p:nvPr>
            <p:ph type="body" idx="1"/>
          </p:nvPr>
        </p:nvSpPr>
        <p:spPr>
          <a:xfrm>
            <a:off x="2589212" y="1593908"/>
            <a:ext cx="8915399" cy="4869809"/>
          </a:xfrm>
        </p:spPr>
        <p:txBody>
          <a:bodyPr/>
          <a:lstStyle/>
          <a:p>
            <a:endParaRPr lang="hu-HU" dirty="0"/>
          </a:p>
        </p:txBody>
      </p:sp>
      <p:pic>
        <p:nvPicPr>
          <p:cNvPr id="5" name="Kép 4">
            <a:extLst>
              <a:ext uri="{FF2B5EF4-FFF2-40B4-BE49-F238E27FC236}">
                <a16:creationId xmlns:a16="http://schemas.microsoft.com/office/drawing/2014/main" id="{AF92E846-11E3-4F49-A852-7733C08EA682}"/>
              </a:ext>
            </a:extLst>
          </p:cNvPr>
          <p:cNvPicPr>
            <a:picLocks noChangeAspect="1"/>
          </p:cNvPicPr>
          <p:nvPr/>
        </p:nvPicPr>
        <p:blipFill>
          <a:blip r:embed="rId2"/>
          <a:stretch>
            <a:fillRect/>
          </a:stretch>
        </p:blipFill>
        <p:spPr>
          <a:xfrm>
            <a:off x="1993593" y="545570"/>
            <a:ext cx="8650288" cy="5766859"/>
          </a:xfrm>
          <a:prstGeom prst="rect">
            <a:avLst/>
          </a:prstGeom>
        </p:spPr>
      </p:pic>
    </p:spTree>
    <p:extLst>
      <p:ext uri="{BB962C8B-B14F-4D97-AF65-F5344CB8AC3E}">
        <p14:creationId xmlns:p14="http://schemas.microsoft.com/office/powerpoint/2010/main" val="2907395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67BF4-38CB-4565-8FA9-0E4A7D90114E}"/>
              </a:ext>
            </a:extLst>
          </p:cNvPr>
          <p:cNvSpPr>
            <a:spLocks noGrp="1"/>
          </p:cNvSpPr>
          <p:nvPr>
            <p:ph type="title"/>
          </p:nvPr>
        </p:nvSpPr>
        <p:spPr>
          <a:xfrm>
            <a:off x="897622" y="260060"/>
            <a:ext cx="10846965" cy="629173"/>
          </a:xfrm>
        </p:spPr>
        <p:txBody>
          <a:bodyPr anchor="t">
            <a:normAutofit fontScale="90000"/>
          </a:bodyPr>
          <a:lstStyle/>
          <a:p>
            <a:pPr algn="ctr"/>
            <a:r>
              <a:rPr lang="hu-HU" sz="3600" b="1" i="0" u="none" strike="noStrike" baseline="0" dirty="0">
                <a:latin typeface="Calibri" panose="020F0502020204030204" pitchFamily="34" charset="0"/>
                <a:cs typeface="Calibri" panose="020F0502020204030204" pitchFamily="34" charset="0"/>
              </a:rPr>
              <a:t>Beavatkozási logika</a:t>
            </a:r>
            <a:br>
              <a:rPr lang="hu-HU" sz="4000" b="1" i="0" u="none" strike="noStrike" baseline="0" dirty="0">
                <a:latin typeface="TimesNewRomanPS-BoldMT"/>
              </a:rPr>
            </a:br>
            <a:endParaRPr lang="hu-HU" dirty="0"/>
          </a:p>
        </p:txBody>
      </p:sp>
      <p:sp>
        <p:nvSpPr>
          <p:cNvPr id="3" name="Szöveg helye 2">
            <a:extLst>
              <a:ext uri="{FF2B5EF4-FFF2-40B4-BE49-F238E27FC236}">
                <a16:creationId xmlns:a16="http://schemas.microsoft.com/office/drawing/2014/main" id="{65404F83-1859-45AB-99EE-B05B667CA976}"/>
              </a:ext>
            </a:extLst>
          </p:cNvPr>
          <p:cNvSpPr>
            <a:spLocks noGrp="1"/>
          </p:cNvSpPr>
          <p:nvPr>
            <p:ph type="body" idx="1"/>
          </p:nvPr>
        </p:nvSpPr>
        <p:spPr>
          <a:xfrm>
            <a:off x="1501630" y="889233"/>
            <a:ext cx="10486238" cy="5889072"/>
          </a:xfrm>
        </p:spPr>
        <p:txBody>
          <a:bodyPr>
            <a:normAutofit/>
          </a:bodyPr>
          <a:lstStyle/>
          <a:p>
            <a:pPr algn="l"/>
            <a:r>
              <a:rPr lang="hu-HU" sz="2000" b="0" i="0" u="none" strike="noStrike" baseline="0" dirty="0">
                <a:solidFill>
                  <a:schemeClr val="accent2">
                    <a:lumMod val="75000"/>
                  </a:schemeClr>
                </a:solidFill>
                <a:latin typeface="TimesNewRomanPSMT"/>
              </a:rPr>
              <a:t>A projekt alapjául szolgáló stratégiát, a tevékenységektől az átfogó célokig vezető hatásmechanizmust beavatkozási (intervenciós) logikának nevezik. A </a:t>
            </a:r>
            <a:r>
              <a:rPr lang="hu-HU" sz="2000" b="0" i="0" u="none" strike="noStrike" baseline="0" dirty="0" err="1">
                <a:solidFill>
                  <a:schemeClr val="accent2">
                    <a:lumMod val="75000"/>
                  </a:schemeClr>
                </a:solidFill>
                <a:latin typeface="TimesNewRomanPSMT"/>
              </a:rPr>
              <a:t>logframe</a:t>
            </a:r>
            <a:r>
              <a:rPr lang="hu-HU" sz="2000" b="0" i="0" u="none" strike="noStrike" baseline="0" dirty="0">
                <a:solidFill>
                  <a:schemeClr val="accent2">
                    <a:lumMod val="75000"/>
                  </a:schemeClr>
                </a:solidFill>
                <a:latin typeface="TimesNewRomanPSMT"/>
              </a:rPr>
              <a:t> mátrixban a beavatkozási logikán, annak egyes szintjein keresztül történik meg a projekt leírása, vagyis ez kerül majd a mátrix első oszlopába.</a:t>
            </a:r>
          </a:p>
          <a:p>
            <a:pPr algn="l"/>
            <a:endParaRPr lang="hu-HU" sz="2000" b="0" i="0" u="none" strike="noStrike" baseline="0" dirty="0">
              <a:solidFill>
                <a:schemeClr val="accent2">
                  <a:lumMod val="75000"/>
                </a:schemeClr>
              </a:solidFill>
              <a:latin typeface="TimesNewRomanPSMT"/>
            </a:endParaRPr>
          </a:p>
          <a:p>
            <a:pPr algn="l"/>
            <a:r>
              <a:rPr lang="hu-HU" sz="2000" b="0" i="0" u="none" strike="noStrike" baseline="0" dirty="0">
                <a:solidFill>
                  <a:schemeClr val="accent2">
                    <a:lumMod val="75000"/>
                  </a:schemeClr>
                </a:solidFill>
                <a:latin typeface="TimesNewRomanPSMT"/>
              </a:rPr>
              <a:t>Az </a:t>
            </a:r>
            <a:r>
              <a:rPr lang="hu-HU" sz="2000" b="1" i="0" u="none" strike="noStrike" baseline="0" dirty="0">
                <a:solidFill>
                  <a:schemeClr val="accent2">
                    <a:lumMod val="75000"/>
                  </a:schemeClr>
                </a:solidFill>
                <a:latin typeface="TimesNewRomanPS-BoldMT"/>
              </a:rPr>
              <a:t>átfogó/távlati célok </a:t>
            </a:r>
            <a:r>
              <a:rPr lang="hu-HU" sz="2000" b="0" i="0" u="none" strike="noStrike" baseline="0" dirty="0">
                <a:solidFill>
                  <a:schemeClr val="accent2">
                    <a:lumMod val="75000"/>
                  </a:schemeClr>
                </a:solidFill>
                <a:latin typeface="TimesNewRomanPSMT"/>
              </a:rPr>
              <a:t>azok a stratégiai szintű célok, amelyekhez a projekt hatásai hosszú távon hozzájárulnak. Ezeket a célokat a projekt önmagában nem tudja elérni, elérésükhöz szükség van további projektek megvalósítására, illetve külső feltételek teljesülésére is.</a:t>
            </a:r>
          </a:p>
          <a:p>
            <a:pPr algn="l"/>
            <a:r>
              <a:rPr lang="hu-HU" sz="2000" b="0" i="0" u="none" strike="noStrike" baseline="0" dirty="0">
                <a:solidFill>
                  <a:schemeClr val="accent2">
                    <a:lumMod val="75000"/>
                  </a:schemeClr>
                </a:solidFill>
                <a:latin typeface="TimesNewRomanPSMT"/>
              </a:rPr>
              <a:t>A </a:t>
            </a:r>
            <a:r>
              <a:rPr lang="hu-HU" sz="2000" b="1" i="0" u="none" strike="noStrike" baseline="0" dirty="0">
                <a:solidFill>
                  <a:schemeClr val="accent2">
                    <a:lumMod val="75000"/>
                  </a:schemeClr>
                </a:solidFill>
                <a:latin typeface="TimesNewRomanPS-BoldMT"/>
              </a:rPr>
              <a:t>projekt cél </a:t>
            </a:r>
            <a:r>
              <a:rPr lang="hu-HU" sz="2000" b="0" i="0" u="none" strike="noStrike" baseline="0" dirty="0">
                <a:solidFill>
                  <a:schemeClr val="accent2">
                    <a:lumMod val="75000"/>
                  </a:schemeClr>
                </a:solidFill>
                <a:latin typeface="TimesNewRomanPSMT"/>
              </a:rPr>
              <a:t>az az eredményszinten jelentkező konkrét cél, amit a projekt megvalósításával közvetlenül el kívánunk érni. Minden projektnek csak egy konkrét célja lehet.</a:t>
            </a:r>
          </a:p>
          <a:p>
            <a:pPr algn="l"/>
            <a:r>
              <a:rPr lang="hu-HU" sz="2000" b="0" i="0" u="none" strike="noStrike" baseline="0" dirty="0">
                <a:solidFill>
                  <a:schemeClr val="accent2">
                    <a:lumMod val="75000"/>
                  </a:schemeClr>
                </a:solidFill>
                <a:latin typeface="TimesNewRomanPSMT"/>
              </a:rPr>
              <a:t>Az </a:t>
            </a:r>
            <a:r>
              <a:rPr lang="hu-HU" sz="2000" b="1" i="0" u="none" strike="noStrike" baseline="0" dirty="0">
                <a:solidFill>
                  <a:schemeClr val="accent2">
                    <a:lumMod val="75000"/>
                  </a:schemeClr>
                </a:solidFill>
                <a:latin typeface="TimesNewRomanPS-BoldMT"/>
              </a:rPr>
              <a:t>eredmények </a:t>
            </a:r>
            <a:r>
              <a:rPr lang="hu-HU" sz="2000" b="0" i="0" u="none" strike="noStrike" baseline="0" dirty="0">
                <a:solidFill>
                  <a:schemeClr val="accent2">
                    <a:lumMod val="75000"/>
                  </a:schemeClr>
                </a:solidFill>
                <a:latin typeface="TimesNewRomanPSMT"/>
              </a:rPr>
              <a:t>a projekt keretében végrehajtott tevékenységek „termékei” (outputok), amelyek </a:t>
            </a:r>
            <a:r>
              <a:rPr lang="sv-SE" sz="2000" b="0" i="0" u="none" strike="noStrike" baseline="0" dirty="0">
                <a:solidFill>
                  <a:schemeClr val="accent2">
                    <a:lumMod val="75000"/>
                  </a:schemeClr>
                </a:solidFill>
                <a:latin typeface="TimesNewRomanPSMT"/>
              </a:rPr>
              <a:t>a projekt megvalósítása során létrejönnek.</a:t>
            </a:r>
            <a:endParaRPr lang="hu-HU" sz="2000" b="0" i="0" u="none" strike="noStrike" baseline="0" dirty="0">
              <a:solidFill>
                <a:schemeClr val="accent2">
                  <a:lumMod val="75000"/>
                </a:schemeClr>
              </a:solidFill>
              <a:latin typeface="TimesNewRomanPSMT"/>
            </a:endParaRPr>
          </a:p>
          <a:p>
            <a:pPr algn="l"/>
            <a:r>
              <a:rPr lang="hu-HU" sz="2000" b="0" i="0" u="none" strike="noStrike" baseline="0" dirty="0">
                <a:solidFill>
                  <a:schemeClr val="accent2">
                    <a:lumMod val="75000"/>
                  </a:schemeClr>
                </a:solidFill>
                <a:latin typeface="TimesNewRomanPSMT"/>
              </a:rPr>
              <a:t>A </a:t>
            </a:r>
            <a:r>
              <a:rPr lang="hu-HU" sz="2000" b="1" i="0" u="none" strike="noStrike" baseline="0" dirty="0">
                <a:solidFill>
                  <a:schemeClr val="accent2">
                    <a:lumMod val="75000"/>
                  </a:schemeClr>
                </a:solidFill>
                <a:latin typeface="TimesNewRomanPS-BoldMT"/>
              </a:rPr>
              <a:t>tevékenységek </a:t>
            </a:r>
            <a:r>
              <a:rPr lang="hu-HU" sz="2000" b="0" i="0" u="none" strike="noStrike" baseline="0" dirty="0">
                <a:solidFill>
                  <a:schemeClr val="accent2">
                    <a:lumMod val="75000"/>
                  </a:schemeClr>
                </a:solidFill>
                <a:latin typeface="TimesNewRomanPSMT"/>
              </a:rPr>
              <a:t>azok a lépések, cselekvések, akciók, amelyeket az eredmények elérése érdekében</a:t>
            </a:r>
            <a:r>
              <a:rPr lang="hu-HU" dirty="0">
                <a:solidFill>
                  <a:schemeClr val="accent2">
                    <a:lumMod val="75000"/>
                  </a:schemeClr>
                </a:solidFill>
                <a:latin typeface="TimesNewRomanPSMT"/>
              </a:rPr>
              <a:t> </a:t>
            </a:r>
            <a:r>
              <a:rPr lang="hu-HU" sz="2000" b="0" i="0" u="none" strike="noStrike" baseline="0" dirty="0">
                <a:solidFill>
                  <a:schemeClr val="accent2">
                    <a:lumMod val="75000"/>
                  </a:schemeClr>
                </a:solidFill>
                <a:latin typeface="TimesNewRomanPSMT"/>
              </a:rPr>
              <a:t>meg kell tenni. A tevékenységeknek kapcsolódni kell az eredményekhez, vagyis egyértelműen össze kell kötni a tevékenységeket és az annak termékeként létrejövő eredményt.</a:t>
            </a:r>
            <a:endParaRPr lang="hu-HU" dirty="0">
              <a:solidFill>
                <a:schemeClr val="accent2">
                  <a:lumMod val="75000"/>
                </a:schemeClr>
              </a:solidFill>
            </a:endParaRPr>
          </a:p>
        </p:txBody>
      </p:sp>
    </p:spTree>
    <p:extLst>
      <p:ext uri="{BB962C8B-B14F-4D97-AF65-F5344CB8AC3E}">
        <p14:creationId xmlns:p14="http://schemas.microsoft.com/office/powerpoint/2010/main" val="326906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493A548-C562-44F8-A572-F10E7C479D8B}"/>
              </a:ext>
            </a:extLst>
          </p:cNvPr>
          <p:cNvPicPr>
            <a:picLocks noChangeAspect="1"/>
          </p:cNvPicPr>
          <p:nvPr/>
        </p:nvPicPr>
        <p:blipFill>
          <a:blip r:embed="rId2"/>
          <a:stretch>
            <a:fillRect/>
          </a:stretch>
        </p:blipFill>
        <p:spPr>
          <a:xfrm>
            <a:off x="1502982" y="507446"/>
            <a:ext cx="10408030" cy="6136635"/>
          </a:xfrm>
          <a:prstGeom prst="rect">
            <a:avLst/>
          </a:prstGeom>
        </p:spPr>
      </p:pic>
      <p:sp>
        <p:nvSpPr>
          <p:cNvPr id="2" name="Cím 1">
            <a:extLst>
              <a:ext uri="{FF2B5EF4-FFF2-40B4-BE49-F238E27FC236}">
                <a16:creationId xmlns:a16="http://schemas.microsoft.com/office/drawing/2014/main" id="{52FEEA07-5973-478D-8B01-A22CEF6105A5}"/>
              </a:ext>
            </a:extLst>
          </p:cNvPr>
          <p:cNvSpPr>
            <a:spLocks noGrp="1"/>
          </p:cNvSpPr>
          <p:nvPr>
            <p:ph type="title"/>
          </p:nvPr>
        </p:nvSpPr>
        <p:spPr>
          <a:xfrm>
            <a:off x="1560352" y="201337"/>
            <a:ext cx="10293291" cy="6442744"/>
          </a:xfrm>
        </p:spPr>
        <p:txBody>
          <a:bodyPr/>
          <a:lstStyle/>
          <a:p>
            <a:pPr algn="ctr"/>
            <a:endParaRPr lang="hu-HU" dirty="0"/>
          </a:p>
        </p:txBody>
      </p:sp>
    </p:spTree>
    <p:extLst>
      <p:ext uri="{BB962C8B-B14F-4D97-AF65-F5344CB8AC3E}">
        <p14:creationId xmlns:p14="http://schemas.microsoft.com/office/powerpoint/2010/main" val="120212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35E0E5-AC8D-4791-A524-5DCC47BEB4EF}"/>
              </a:ext>
            </a:extLst>
          </p:cNvPr>
          <p:cNvSpPr>
            <a:spLocks noGrp="1"/>
          </p:cNvSpPr>
          <p:nvPr>
            <p:ph type="title"/>
          </p:nvPr>
        </p:nvSpPr>
        <p:spPr>
          <a:xfrm>
            <a:off x="1937857" y="310393"/>
            <a:ext cx="9566755" cy="956345"/>
          </a:xfrm>
        </p:spPr>
        <p:txBody>
          <a:bodyPr anchor="ctr"/>
          <a:lstStyle/>
          <a:p>
            <a:r>
              <a:rPr lang="hu-HU" b="1" dirty="0">
                <a:latin typeface="Calibri" panose="020F0502020204030204" pitchFamily="34" charset="0"/>
                <a:cs typeface="Calibri" panose="020F0502020204030204" pitchFamily="34" charset="0"/>
              </a:rPr>
              <a:t>CIKLUS-ELMÉLET</a:t>
            </a:r>
          </a:p>
        </p:txBody>
      </p:sp>
      <p:pic>
        <p:nvPicPr>
          <p:cNvPr id="5" name="Tartalom helye 4">
            <a:extLst>
              <a:ext uri="{FF2B5EF4-FFF2-40B4-BE49-F238E27FC236}">
                <a16:creationId xmlns:a16="http://schemas.microsoft.com/office/drawing/2014/main" id="{E80D5BE8-38BF-4D0A-BEC1-EB096E0D4DF2}"/>
              </a:ext>
            </a:extLst>
          </p:cNvPr>
          <p:cNvPicPr>
            <a:picLocks noGrp="1" noChangeAspect="1"/>
          </p:cNvPicPr>
          <p:nvPr>
            <p:ph idx="1"/>
          </p:nvPr>
        </p:nvPicPr>
        <p:blipFill>
          <a:blip r:embed="rId2"/>
          <a:stretch>
            <a:fillRect/>
          </a:stretch>
        </p:blipFill>
        <p:spPr>
          <a:xfrm>
            <a:off x="3054350" y="1701800"/>
            <a:ext cx="7334250" cy="4724400"/>
          </a:xfrm>
        </p:spPr>
      </p:pic>
    </p:spTree>
    <p:extLst>
      <p:ext uri="{BB962C8B-B14F-4D97-AF65-F5344CB8AC3E}">
        <p14:creationId xmlns:p14="http://schemas.microsoft.com/office/powerpoint/2010/main" val="261216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2E85375-A8A1-4C24-8722-28CDAAB4DF8F}"/>
              </a:ext>
            </a:extLst>
          </p:cNvPr>
          <p:cNvPicPr>
            <a:picLocks noChangeAspect="1"/>
          </p:cNvPicPr>
          <p:nvPr/>
        </p:nvPicPr>
        <p:blipFill>
          <a:blip r:embed="rId2"/>
          <a:stretch>
            <a:fillRect/>
          </a:stretch>
        </p:blipFill>
        <p:spPr>
          <a:xfrm>
            <a:off x="1257563" y="624109"/>
            <a:ext cx="10123972" cy="5868969"/>
          </a:xfrm>
          <a:prstGeom prst="rect">
            <a:avLst/>
          </a:prstGeom>
        </p:spPr>
      </p:pic>
      <p:sp>
        <p:nvSpPr>
          <p:cNvPr id="2" name="Cím 1">
            <a:extLst>
              <a:ext uri="{FF2B5EF4-FFF2-40B4-BE49-F238E27FC236}">
                <a16:creationId xmlns:a16="http://schemas.microsoft.com/office/drawing/2014/main" id="{F1AFB593-6001-415B-8533-C127F2BD6B24}"/>
              </a:ext>
            </a:extLst>
          </p:cNvPr>
          <p:cNvSpPr>
            <a:spLocks noGrp="1"/>
          </p:cNvSpPr>
          <p:nvPr>
            <p:ph type="title"/>
          </p:nvPr>
        </p:nvSpPr>
        <p:spPr>
          <a:xfrm>
            <a:off x="1291906" y="624109"/>
            <a:ext cx="10212706" cy="5868969"/>
          </a:xfrm>
        </p:spPr>
        <p:txBody>
          <a:bodyPr/>
          <a:lstStyle/>
          <a:p>
            <a:pPr algn="ctr"/>
            <a:endParaRPr lang="hu-HU" dirty="0"/>
          </a:p>
        </p:txBody>
      </p:sp>
    </p:spTree>
    <p:extLst>
      <p:ext uri="{BB962C8B-B14F-4D97-AF65-F5344CB8AC3E}">
        <p14:creationId xmlns:p14="http://schemas.microsoft.com/office/powerpoint/2010/main" val="2346240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F6B9C25-4D85-4ABF-A508-7387E8FA1D92}"/>
              </a:ext>
            </a:extLst>
          </p:cNvPr>
          <p:cNvSpPr>
            <a:spLocks noGrp="1"/>
          </p:cNvSpPr>
          <p:nvPr>
            <p:ph type="title"/>
          </p:nvPr>
        </p:nvSpPr>
        <p:spPr>
          <a:xfrm>
            <a:off x="2383200" y="570450"/>
            <a:ext cx="8911687" cy="5712903"/>
          </a:xfrm>
        </p:spPr>
        <p:txBody>
          <a:bodyPr/>
          <a:lstStyle/>
          <a:p>
            <a:endParaRPr lang="hu-HU" dirty="0"/>
          </a:p>
        </p:txBody>
      </p:sp>
      <p:pic>
        <p:nvPicPr>
          <p:cNvPr id="4" name="Kép 3">
            <a:extLst>
              <a:ext uri="{FF2B5EF4-FFF2-40B4-BE49-F238E27FC236}">
                <a16:creationId xmlns:a16="http://schemas.microsoft.com/office/drawing/2014/main" id="{CF4FC510-D8EC-4334-9C99-3F2CE7C62BB0}"/>
              </a:ext>
            </a:extLst>
          </p:cNvPr>
          <p:cNvPicPr>
            <a:picLocks noChangeAspect="1"/>
          </p:cNvPicPr>
          <p:nvPr/>
        </p:nvPicPr>
        <p:blipFill>
          <a:blip r:embed="rId2"/>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2832475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B28E92-D795-4083-9034-9DCEB207031F}"/>
              </a:ext>
            </a:extLst>
          </p:cNvPr>
          <p:cNvSpPr>
            <a:spLocks noGrp="1"/>
          </p:cNvSpPr>
          <p:nvPr>
            <p:ph type="title"/>
          </p:nvPr>
        </p:nvSpPr>
        <p:spPr>
          <a:xfrm>
            <a:off x="822121" y="243282"/>
            <a:ext cx="11039913" cy="738230"/>
          </a:xfrm>
        </p:spPr>
        <p:txBody>
          <a:bodyPr/>
          <a:lstStyle/>
          <a:p>
            <a:endParaRPr lang="hu-HU" dirty="0"/>
          </a:p>
        </p:txBody>
      </p:sp>
      <p:sp>
        <p:nvSpPr>
          <p:cNvPr id="3" name="Szöveg helye 2">
            <a:extLst>
              <a:ext uri="{FF2B5EF4-FFF2-40B4-BE49-F238E27FC236}">
                <a16:creationId xmlns:a16="http://schemas.microsoft.com/office/drawing/2014/main" id="{655C5FA0-E842-42F8-A7FE-B4AFBFF90618}"/>
              </a:ext>
            </a:extLst>
          </p:cNvPr>
          <p:cNvSpPr>
            <a:spLocks noGrp="1"/>
          </p:cNvSpPr>
          <p:nvPr>
            <p:ph type="body" idx="1"/>
          </p:nvPr>
        </p:nvSpPr>
        <p:spPr>
          <a:xfrm>
            <a:off x="1409349" y="1291904"/>
            <a:ext cx="10586907" cy="5322813"/>
          </a:xfrm>
        </p:spPr>
        <p:txBody>
          <a:bodyPr>
            <a:normAutofit/>
          </a:bodyPr>
          <a:lstStyle/>
          <a:p>
            <a:pPr algn="l"/>
            <a:r>
              <a:rPr lang="hu-HU" sz="1800" b="1" i="0" u="none" strike="noStrike" baseline="0" dirty="0">
                <a:solidFill>
                  <a:schemeClr val="accent2">
                    <a:lumMod val="75000"/>
                  </a:schemeClr>
                </a:solidFill>
                <a:latin typeface="TimesNewRomanPS-BoldMT"/>
              </a:rPr>
              <a:t>Megvalósítási ütemterv-munkaterv (</a:t>
            </a:r>
            <a:r>
              <a:rPr lang="hu-HU" sz="1800" b="1" i="0" u="none" strike="noStrike" baseline="0" dirty="0" err="1">
                <a:solidFill>
                  <a:schemeClr val="accent2">
                    <a:lumMod val="75000"/>
                  </a:schemeClr>
                </a:solidFill>
                <a:latin typeface="TimesNewRomanPS-BoldMT"/>
              </a:rPr>
              <a:t>Gantt</a:t>
            </a:r>
            <a:r>
              <a:rPr lang="hu-HU" sz="1800" b="1" i="0" u="none" strike="noStrike" baseline="0" dirty="0">
                <a:solidFill>
                  <a:schemeClr val="accent2">
                    <a:lumMod val="75000"/>
                  </a:schemeClr>
                </a:solidFill>
                <a:latin typeface="TimesNewRomanPS-BoldMT"/>
              </a:rPr>
              <a:t>-diagramm)</a:t>
            </a:r>
          </a:p>
          <a:p>
            <a:pPr algn="l"/>
            <a:r>
              <a:rPr lang="hu-HU" sz="1800" b="0" i="0" u="none" strike="noStrike" baseline="0" dirty="0">
                <a:solidFill>
                  <a:schemeClr val="accent2">
                    <a:lumMod val="75000"/>
                  </a:schemeClr>
                </a:solidFill>
                <a:latin typeface="TimesNewRomanPSMT"/>
              </a:rPr>
              <a:t>A megvalósítási ütemterv, más néven munkaterv szerepe a projekt céljainak eléréséhez szükséges tevékenységek meghatározása és ütemezése. A megvalósítási ütemterv egy olyan tevékenységek és események sorából álló kapcsolatrendszert jelent, amelyben egyértelművé válik a feladatok időbeli és funkcionális egymásutánisága. Az egyes tevékenységekhez célszerű azonnal hozzárendelni a megvalósításért felelős személyeket, mert ezáltal biztosítható a felelősségi körök vitán felül álló egyértelműsége a projekt megvalósítása során.</a:t>
            </a:r>
          </a:p>
          <a:p>
            <a:pPr algn="l"/>
            <a:endParaRPr lang="hu-HU" sz="1800" dirty="0">
              <a:solidFill>
                <a:schemeClr val="accent2">
                  <a:lumMod val="75000"/>
                </a:schemeClr>
              </a:solidFill>
              <a:latin typeface="TimesNewRomanPSMT"/>
            </a:endParaRPr>
          </a:p>
          <a:p>
            <a:pPr algn="l"/>
            <a:r>
              <a:rPr lang="hu-HU" sz="1800" b="1" i="0" u="none" strike="noStrike" baseline="0" dirty="0">
                <a:solidFill>
                  <a:schemeClr val="accent2">
                    <a:lumMod val="75000"/>
                  </a:schemeClr>
                </a:solidFill>
                <a:latin typeface="TimesNewRomanPS-BoldMT"/>
              </a:rPr>
              <a:t>Projektszakaszok- „mérföldkövek”</a:t>
            </a:r>
          </a:p>
          <a:p>
            <a:pPr algn="l"/>
            <a:r>
              <a:rPr lang="hu-HU" sz="1800" b="0" i="0" u="none" strike="noStrike" baseline="0" dirty="0">
                <a:solidFill>
                  <a:schemeClr val="accent2">
                    <a:lumMod val="75000"/>
                  </a:schemeClr>
                </a:solidFill>
                <a:latin typeface="TimesNewRomanPSMT"/>
              </a:rPr>
              <a:t>A tevékenységi terv felvázolásakor a projektben folyó tevékenységeket célszerű szakaszokra (munkacsomagokra) bontani, mely szakaszok vége egyben a projekt megvalósításának főbb ellenőrzési pontjaiként, „mérföldköveiként” is szolgálnak. Ilyen szakaszok lehetnek például: a projektben szerepet vállaló intézmények feladatainak tisztázása, a kiosztott feladatok elvégzése, az eredmények összegzése, a megszerzett tapasztalatok és elért eredmények széleskörű terjesztése. Az itt felsorolt példák a projektek menedzsment szempontok szerinti szakaszokra bontását mutatják. Lehetséges azonban a projektek speciális munka-</a:t>
            </a:r>
            <a:r>
              <a:rPr lang="hu-HU" sz="1800" b="0" i="0" u="none" strike="noStrike" baseline="0" dirty="0" err="1">
                <a:solidFill>
                  <a:schemeClr val="accent2">
                    <a:lumMod val="75000"/>
                  </a:schemeClr>
                </a:solidFill>
                <a:latin typeface="TimesNewRomanPSMT"/>
              </a:rPr>
              <a:t>szakaszonkénti</a:t>
            </a:r>
            <a:r>
              <a:rPr lang="hu-HU" sz="1800" b="0" i="0" u="none" strike="noStrike" baseline="0" dirty="0">
                <a:solidFill>
                  <a:schemeClr val="accent2">
                    <a:lumMod val="75000"/>
                  </a:schemeClr>
                </a:solidFill>
                <a:latin typeface="TimesNewRomanPSMT"/>
              </a:rPr>
              <a:t>, ún. technikai fázisokra bontása is (pl. egymásra épülő kutatási folyamatok esetében). A menedzsment és technikai fázisok kombinálhatók is.</a:t>
            </a:r>
            <a:endParaRPr lang="hu-HU" dirty="0">
              <a:solidFill>
                <a:schemeClr val="accent2">
                  <a:lumMod val="75000"/>
                </a:schemeClr>
              </a:solidFill>
            </a:endParaRPr>
          </a:p>
        </p:txBody>
      </p:sp>
    </p:spTree>
    <p:extLst>
      <p:ext uri="{BB962C8B-B14F-4D97-AF65-F5344CB8AC3E}">
        <p14:creationId xmlns:p14="http://schemas.microsoft.com/office/powerpoint/2010/main" val="40480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A8AD28-AC74-4DB2-9368-76F2D768EB0F}"/>
              </a:ext>
            </a:extLst>
          </p:cNvPr>
          <p:cNvSpPr>
            <a:spLocks noGrp="1"/>
          </p:cNvSpPr>
          <p:nvPr>
            <p:ph type="title"/>
          </p:nvPr>
        </p:nvSpPr>
        <p:spPr>
          <a:xfrm>
            <a:off x="1098958" y="243281"/>
            <a:ext cx="10872132" cy="6451134"/>
          </a:xfrm>
        </p:spPr>
        <p:txBody>
          <a:bodyPr/>
          <a:lstStyle/>
          <a:p>
            <a:r>
              <a:rPr lang="hu-HU" sz="1800" b="1" i="0" u="none" strike="noStrike" baseline="0" dirty="0" err="1">
                <a:latin typeface="TimesNewRomanPS-BoldMT"/>
              </a:rPr>
              <a:t>Gantt</a:t>
            </a:r>
            <a:r>
              <a:rPr lang="hu-HU" sz="1800" b="1" i="0" u="none" strike="noStrike" baseline="0" dirty="0">
                <a:latin typeface="TimesNewRomanPS-BoldMT"/>
              </a:rPr>
              <a:t> – diagram</a:t>
            </a:r>
            <a:br>
              <a:rPr lang="hu-HU" sz="1800" b="1" i="0" u="none" strike="noStrike" baseline="0" dirty="0">
                <a:latin typeface="TimesNewRomanPS-BoldMT"/>
              </a:rPr>
            </a:br>
            <a:br>
              <a:rPr lang="hu-HU" sz="1800" b="1" i="0" u="none" strike="noStrike" baseline="0" dirty="0">
                <a:latin typeface="TimesNewRomanPS-BoldMT"/>
              </a:rPr>
            </a:br>
            <a:r>
              <a:rPr lang="hu-HU" sz="1800" b="0" i="0" u="none" strike="noStrike" baseline="0" dirty="0">
                <a:latin typeface="TimesNewRomanPSMT"/>
              </a:rPr>
              <a:t>Az ütemtervezés legelterjedtebb módszertani eszköze az ún. </a:t>
            </a:r>
            <a:r>
              <a:rPr lang="hu-HU" sz="1800" b="0" i="0" u="none" strike="noStrike" baseline="0" dirty="0" err="1">
                <a:latin typeface="TimesNewRomanPSMT"/>
              </a:rPr>
              <a:t>Gantt</a:t>
            </a:r>
            <a:r>
              <a:rPr lang="hu-HU" sz="1800" b="0" i="0" u="none" strike="noStrike" baseline="0" dirty="0">
                <a:latin typeface="TimesNewRomanPSMT"/>
              </a:rPr>
              <a:t>-diagram. Ez a diagram a projekt időtervében foglalt tevékenységeket egy-egy sorral jeleníti meg a tervben, olyan módon, hogy a </a:t>
            </a:r>
            <a:r>
              <a:rPr lang="hu-HU" sz="1800" b="1" i="0" u="none" strike="noStrike" baseline="0" dirty="0">
                <a:latin typeface="TimesNewRomanPS-BoldMT"/>
              </a:rPr>
              <a:t>sorok hossza arányos a reprezentált tevékenység teljesítési </a:t>
            </a:r>
            <a:r>
              <a:rPr lang="hu-HU" sz="1800" b="1" i="0" u="none" strike="noStrike" baseline="0" dirty="0" err="1">
                <a:latin typeface="TimesNewRomanPS-BoldMT"/>
              </a:rPr>
              <a:t>idejével</a:t>
            </a:r>
            <a:r>
              <a:rPr lang="hu-HU" sz="1800" b="1" i="0" u="none" strike="noStrike" baseline="0" dirty="0">
                <a:latin typeface="TimesNewRomanPS-BoldMT"/>
              </a:rPr>
              <a:t>.</a:t>
            </a:r>
            <a:br>
              <a:rPr lang="hu-HU" sz="1800" b="1" i="0" u="none" strike="noStrike" baseline="0" dirty="0">
                <a:latin typeface="TimesNewRomanPS-BoldMT"/>
              </a:rPr>
            </a:br>
            <a:br>
              <a:rPr lang="hu-HU" sz="1800" b="1" i="0" u="none" strike="noStrike" baseline="0" dirty="0">
                <a:latin typeface="TimesNewRomanPS-BoldMT"/>
              </a:rPr>
            </a:br>
            <a:r>
              <a:rPr lang="hu-HU" sz="1800" b="0" i="0" u="none" strike="noStrike" baseline="0" dirty="0">
                <a:latin typeface="TimesNewRomanPSMT"/>
              </a:rPr>
              <a:t>Elkészítése 4 lépésből áll:</a:t>
            </a:r>
            <a:br>
              <a:rPr lang="hu-HU" sz="1800" b="0" i="0" u="none" strike="noStrike" baseline="0" dirty="0">
                <a:latin typeface="TimesNewRomanPSMT"/>
              </a:rPr>
            </a:br>
            <a:r>
              <a:rPr lang="hu-HU" sz="1800" b="0" i="0" u="none" strike="noStrike" baseline="0" dirty="0">
                <a:latin typeface="TimesNewRomanPSMT"/>
              </a:rPr>
              <a:t>	1. A tevékenységek definiálása</a:t>
            </a:r>
            <a:br>
              <a:rPr lang="hu-HU" sz="1800" b="0" i="0" u="none" strike="noStrike" baseline="0" dirty="0">
                <a:latin typeface="TimesNewRomanPSMT"/>
              </a:rPr>
            </a:br>
            <a:r>
              <a:rPr lang="hu-HU" sz="1800" b="0" i="0" u="none" strike="noStrike" baseline="0" dirty="0">
                <a:latin typeface="TimesNewRomanPSMT"/>
              </a:rPr>
              <a:t>	2. A tevékenységek logikai sorrendjének, egymásra épülésének meghatározása</a:t>
            </a:r>
            <a:br>
              <a:rPr lang="hu-HU" sz="1800" b="0" i="0" u="none" strike="noStrike" baseline="0" dirty="0">
                <a:latin typeface="TimesNewRomanPSMT"/>
              </a:rPr>
            </a:br>
            <a:r>
              <a:rPr lang="hu-HU" sz="1800" b="0" i="0" u="none" strike="noStrike" baseline="0" dirty="0">
                <a:latin typeface="TimesNewRomanPSMT"/>
              </a:rPr>
              <a:t>	3. A tevékenységek időtartamának meghatározása</a:t>
            </a:r>
            <a:br>
              <a:rPr lang="hu-HU" sz="1800" b="0" i="0" u="none" strike="noStrike" baseline="0" dirty="0">
                <a:latin typeface="TimesNewRomanPSMT"/>
              </a:rPr>
            </a:br>
            <a:r>
              <a:rPr lang="hu-HU" sz="1800" b="0" i="0" u="none" strike="noStrike" baseline="0" dirty="0">
                <a:latin typeface="TimesNewRomanPSMT"/>
              </a:rPr>
              <a:t>	4. A </a:t>
            </a:r>
            <a:r>
              <a:rPr lang="hu-HU" sz="1800" b="0" i="0" u="none" strike="noStrike" baseline="0" dirty="0" err="1">
                <a:latin typeface="TimesNewRomanPSMT"/>
              </a:rPr>
              <a:t>Gantt</a:t>
            </a:r>
            <a:r>
              <a:rPr lang="hu-HU" sz="1800" b="0" i="0" u="none" strike="noStrike" baseline="0" dirty="0">
                <a:latin typeface="TimesNewRomanPSMT"/>
              </a:rPr>
              <a:t>-diagram összeállítása</a:t>
            </a:r>
            <a:br>
              <a:rPr lang="hu-HU" sz="1800" b="0" i="0" u="none" strike="noStrike" baseline="0" dirty="0">
                <a:latin typeface="TimesNewRomanPSMT"/>
              </a:rPr>
            </a:br>
            <a:br>
              <a:rPr lang="hu-HU" sz="1800" b="0" i="0" u="none" strike="noStrike" baseline="0" dirty="0">
                <a:latin typeface="TimesNewRomanPSMT"/>
              </a:rPr>
            </a:br>
            <a:r>
              <a:rPr lang="hu-HU" sz="1800" b="0" i="0" u="none" strike="noStrike" baseline="0" dirty="0">
                <a:latin typeface="TimesNewRomanPSMT"/>
              </a:rPr>
              <a:t>A </a:t>
            </a:r>
            <a:r>
              <a:rPr lang="hu-HU" sz="1800" b="0" i="0" u="none" strike="noStrike" baseline="0" dirty="0" err="1">
                <a:latin typeface="TimesNewRomanPSMT"/>
              </a:rPr>
              <a:t>Gantt</a:t>
            </a:r>
            <a:r>
              <a:rPr lang="hu-HU" sz="1800" b="0" i="0" u="none" strike="noStrike" baseline="0" dirty="0">
                <a:latin typeface="TimesNewRomanPSMT"/>
              </a:rPr>
              <a:t> –diagramban </a:t>
            </a:r>
            <a:r>
              <a:rPr lang="hu-HU" sz="1800" b="1" i="0" u="none" strike="noStrike" baseline="0" dirty="0">
                <a:latin typeface="TimesNewRomanPS-BoldMT"/>
              </a:rPr>
              <a:t>a tevékenységek egymás alatti helyzete is időbeliséget jelez</a:t>
            </a:r>
            <a:r>
              <a:rPr lang="hu-HU" sz="1800" b="0" i="0" u="none" strike="noStrike" baseline="0" dirty="0">
                <a:latin typeface="TimesNewRomanPSMT"/>
              </a:rPr>
              <a:t>, mivel az elhelyezkedés jelzi a tevékenységek egymástól való függőségét:</a:t>
            </a:r>
            <a:br>
              <a:rPr lang="hu-HU" sz="1800" b="0" i="0" u="none" strike="noStrike" baseline="0" dirty="0">
                <a:latin typeface="TimesNewRomanPSMT"/>
              </a:rPr>
            </a:br>
            <a:r>
              <a:rPr lang="hu-HU" sz="1800" b="0" i="0" u="none" strike="noStrike" baseline="0" dirty="0">
                <a:latin typeface="TimesNewRomanPSMT"/>
              </a:rPr>
              <a:t>	</a:t>
            </a:r>
            <a:r>
              <a:rPr lang="hu-HU" sz="1800" b="0" i="0" u="none" strike="noStrike" baseline="0" dirty="0">
                <a:latin typeface="SymbolMT"/>
              </a:rPr>
              <a:t>• </a:t>
            </a:r>
            <a:r>
              <a:rPr lang="hu-HU" sz="1800" b="1" i="0" u="none" strike="noStrike" baseline="0" dirty="0">
                <a:latin typeface="TimesNewRomanPS-BoldMT"/>
              </a:rPr>
              <a:t>átfedéses kapcsolódás</a:t>
            </a:r>
            <a:r>
              <a:rPr lang="hu-HU" sz="1800" b="0" i="0" u="none" strike="noStrike" baseline="0" dirty="0">
                <a:latin typeface="TimesNewRomanPSMT"/>
              </a:rPr>
              <a:t>: az előző tevékenységet nem kell befejezni ahhoz, hogy a következő megkezdhető 	legyen.</a:t>
            </a:r>
            <a:br>
              <a:rPr lang="hu-HU" sz="1800" b="0" i="0" u="none" strike="noStrike" baseline="0" dirty="0">
                <a:latin typeface="TimesNewRomanPSMT"/>
              </a:rPr>
            </a:br>
            <a:r>
              <a:rPr lang="hu-HU" sz="1800" b="0" i="0" u="none" strike="noStrike" baseline="0" dirty="0">
                <a:latin typeface="TimesNewRomanPSMT"/>
              </a:rPr>
              <a:t>	</a:t>
            </a:r>
            <a:r>
              <a:rPr lang="hu-HU" sz="1800" b="0" i="0" u="none" strike="noStrike" baseline="0" dirty="0">
                <a:latin typeface="SymbolMT"/>
              </a:rPr>
              <a:t>• </a:t>
            </a:r>
            <a:r>
              <a:rPr lang="hu-HU" sz="1800" b="1" i="0" u="none" strike="noStrike" baseline="0" dirty="0">
                <a:latin typeface="TimesNewRomanPS-BoldMT"/>
              </a:rPr>
              <a:t>negatív átfedés</a:t>
            </a:r>
            <a:r>
              <a:rPr lang="hu-HU" sz="1800" b="0" i="0" u="none" strike="noStrike" baseline="0" dirty="0">
                <a:latin typeface="TimesNewRomanPSMT"/>
              </a:rPr>
              <a:t>: késleltetést jelez.</a:t>
            </a:r>
            <a:br>
              <a:rPr lang="hu-HU" sz="1800" b="0" i="0" u="none" strike="noStrike" baseline="0" dirty="0">
                <a:latin typeface="TimesNewRomanPSMT"/>
              </a:rPr>
            </a:br>
            <a:r>
              <a:rPr lang="hu-HU" sz="1800" b="0" i="0" u="none" strike="noStrike" baseline="0" dirty="0">
                <a:latin typeface="TimesNewRomanPSMT"/>
              </a:rPr>
              <a:t>A módszer alkalmazásának további előnye, hogy az ún. függőségi nyilakkal a </a:t>
            </a:r>
            <a:r>
              <a:rPr lang="hu-HU" sz="1800" b="1" i="0" u="none" strike="noStrike" baseline="0" dirty="0">
                <a:latin typeface="TimesNewRomanPS-BoldMT"/>
              </a:rPr>
              <a:t>függőségi kapcsolat is megjeleníthető az ábrán.</a:t>
            </a:r>
            <a:br>
              <a:rPr lang="hu-HU" sz="1800" b="1" i="0" u="none" strike="noStrike" baseline="0" dirty="0">
                <a:latin typeface="TimesNewRomanPS-BoldMT"/>
              </a:rPr>
            </a:br>
            <a:br>
              <a:rPr lang="hu-HU" sz="1800" b="1" i="0" u="none" strike="noStrike" baseline="0" dirty="0">
                <a:latin typeface="TimesNewRomanPS-BoldMT"/>
              </a:rPr>
            </a:br>
            <a:r>
              <a:rPr lang="hu-HU" sz="1800" b="0" i="0" u="none" strike="noStrike" baseline="0" dirty="0">
                <a:latin typeface="TimesNewRomanPSMT"/>
              </a:rPr>
              <a:t>A </a:t>
            </a:r>
            <a:r>
              <a:rPr lang="hu-HU" sz="1800" b="0" i="0" u="none" strike="noStrike" baseline="0" dirty="0" err="1">
                <a:latin typeface="TimesNewRomanPSMT"/>
              </a:rPr>
              <a:t>Gantt</a:t>
            </a:r>
            <a:r>
              <a:rPr lang="hu-HU" sz="1800" b="0" i="0" u="none" strike="noStrike" baseline="0" dirty="0">
                <a:latin typeface="TimesNewRomanPSMT"/>
              </a:rPr>
              <a:t>-diagram segítségével a projekt haladása jól nyomon követhető, azonban a módszer</a:t>
            </a:r>
            <a:r>
              <a:rPr lang="hu-HU" sz="1800" dirty="0">
                <a:latin typeface="TimesNewRomanPSMT"/>
              </a:rPr>
              <a:t> </a:t>
            </a:r>
            <a:r>
              <a:rPr lang="hu-HU" sz="1800" b="0" i="0" u="none" strike="noStrike" baseline="0" dirty="0">
                <a:latin typeface="TimesNewRomanPSMT"/>
              </a:rPr>
              <a:t>jelentős hátránya, hogy bonyolult, sok tevékenységből álló és nagyszámú logikai kapcsolatot tartalmazó projektek esetében már átláthatatlanná válik.</a:t>
            </a:r>
            <a:endParaRPr lang="hu-HU" dirty="0"/>
          </a:p>
        </p:txBody>
      </p:sp>
    </p:spTree>
    <p:extLst>
      <p:ext uri="{BB962C8B-B14F-4D97-AF65-F5344CB8AC3E}">
        <p14:creationId xmlns:p14="http://schemas.microsoft.com/office/powerpoint/2010/main" val="3807997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BE2865-62F3-41EE-8B15-9FE6CACF9575}"/>
              </a:ext>
            </a:extLst>
          </p:cNvPr>
          <p:cNvSpPr>
            <a:spLocks noGrp="1"/>
          </p:cNvSpPr>
          <p:nvPr>
            <p:ph type="title"/>
          </p:nvPr>
        </p:nvSpPr>
        <p:spPr>
          <a:xfrm>
            <a:off x="1090569" y="624110"/>
            <a:ext cx="10771463" cy="5726356"/>
          </a:xfrm>
        </p:spPr>
        <p:txBody>
          <a:bodyPr/>
          <a:lstStyle/>
          <a:p>
            <a:pPr algn="ctr"/>
            <a:endParaRPr lang="hu-HU" dirty="0"/>
          </a:p>
        </p:txBody>
      </p:sp>
      <p:pic>
        <p:nvPicPr>
          <p:cNvPr id="3" name="Tartalom helye 4">
            <a:extLst>
              <a:ext uri="{FF2B5EF4-FFF2-40B4-BE49-F238E27FC236}">
                <a16:creationId xmlns:a16="http://schemas.microsoft.com/office/drawing/2014/main" id="{0EB2589E-88F1-453E-91D8-6D73AABDE1AD}"/>
              </a:ext>
            </a:extLst>
          </p:cNvPr>
          <p:cNvPicPr>
            <a:picLocks noGrp="1" noChangeAspect="1"/>
          </p:cNvPicPr>
          <p:nvPr>
            <p:ph idx="1"/>
          </p:nvPr>
        </p:nvPicPr>
        <p:blipFill>
          <a:blip r:embed="rId2"/>
          <a:stretch>
            <a:fillRect/>
          </a:stretch>
        </p:blipFill>
        <p:spPr>
          <a:xfrm>
            <a:off x="2400626" y="1199626"/>
            <a:ext cx="8286947" cy="4675171"/>
          </a:xfrm>
          <a:prstGeom prst="rect">
            <a:avLst/>
          </a:prstGeom>
        </p:spPr>
      </p:pic>
    </p:spTree>
    <p:extLst>
      <p:ext uri="{BB962C8B-B14F-4D97-AF65-F5344CB8AC3E}">
        <p14:creationId xmlns:p14="http://schemas.microsoft.com/office/powerpoint/2010/main" val="4119995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4E913E-D867-4008-9349-DF6942C068BE}"/>
              </a:ext>
            </a:extLst>
          </p:cNvPr>
          <p:cNvSpPr>
            <a:spLocks noGrp="1"/>
          </p:cNvSpPr>
          <p:nvPr>
            <p:ph type="title"/>
          </p:nvPr>
        </p:nvSpPr>
        <p:spPr>
          <a:xfrm>
            <a:off x="1325462" y="624110"/>
            <a:ext cx="10486237" cy="5743134"/>
          </a:xfrm>
        </p:spPr>
        <p:txBody>
          <a:bodyPr/>
          <a:lstStyle/>
          <a:p>
            <a:pPr algn="ctr"/>
            <a:endParaRPr lang="hu-HU" dirty="0"/>
          </a:p>
        </p:txBody>
      </p:sp>
      <p:pic>
        <p:nvPicPr>
          <p:cNvPr id="3" name="Tartalom helye 4">
            <a:extLst>
              <a:ext uri="{FF2B5EF4-FFF2-40B4-BE49-F238E27FC236}">
                <a16:creationId xmlns:a16="http://schemas.microsoft.com/office/drawing/2014/main" id="{2A1EBC70-31B1-480B-A72D-84921DE14EF1}"/>
              </a:ext>
            </a:extLst>
          </p:cNvPr>
          <p:cNvPicPr>
            <a:picLocks noChangeAspect="1"/>
          </p:cNvPicPr>
          <p:nvPr/>
        </p:nvPicPr>
        <p:blipFill>
          <a:blip r:embed="rId2"/>
          <a:stretch>
            <a:fillRect/>
          </a:stretch>
        </p:blipFill>
        <p:spPr>
          <a:xfrm>
            <a:off x="2684478" y="624110"/>
            <a:ext cx="8464491" cy="5903749"/>
          </a:xfrm>
          <a:prstGeom prst="rect">
            <a:avLst/>
          </a:prstGeom>
        </p:spPr>
      </p:pic>
    </p:spTree>
    <p:extLst>
      <p:ext uri="{BB962C8B-B14F-4D97-AF65-F5344CB8AC3E}">
        <p14:creationId xmlns:p14="http://schemas.microsoft.com/office/powerpoint/2010/main" val="3191494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B12F58-07D7-4B80-BE5E-90DBC86DA371}"/>
              </a:ext>
            </a:extLst>
          </p:cNvPr>
          <p:cNvSpPr>
            <a:spLocks noGrp="1"/>
          </p:cNvSpPr>
          <p:nvPr>
            <p:ph type="title"/>
          </p:nvPr>
        </p:nvSpPr>
        <p:spPr>
          <a:xfrm>
            <a:off x="2592924" y="624110"/>
            <a:ext cx="8911687" cy="5164294"/>
          </a:xfrm>
        </p:spPr>
        <p:txBody>
          <a:bodyPr/>
          <a:lstStyle/>
          <a:p>
            <a:endParaRPr lang="hu-HU" dirty="0"/>
          </a:p>
        </p:txBody>
      </p:sp>
      <p:pic>
        <p:nvPicPr>
          <p:cNvPr id="4" name="Kép 3">
            <a:extLst>
              <a:ext uri="{FF2B5EF4-FFF2-40B4-BE49-F238E27FC236}">
                <a16:creationId xmlns:a16="http://schemas.microsoft.com/office/drawing/2014/main" id="{1C2D25EE-F6C5-44A8-975A-2A47E87F81C5}"/>
              </a:ext>
            </a:extLst>
          </p:cNvPr>
          <p:cNvPicPr>
            <a:picLocks noChangeAspect="1"/>
          </p:cNvPicPr>
          <p:nvPr/>
        </p:nvPicPr>
        <p:blipFill>
          <a:blip r:embed="rId2"/>
          <a:stretch>
            <a:fillRect/>
          </a:stretch>
        </p:blipFill>
        <p:spPr>
          <a:xfrm>
            <a:off x="2013358" y="707238"/>
            <a:ext cx="8654642" cy="5769761"/>
          </a:xfrm>
          <a:prstGeom prst="rect">
            <a:avLst/>
          </a:prstGeom>
        </p:spPr>
      </p:pic>
    </p:spTree>
    <p:extLst>
      <p:ext uri="{BB962C8B-B14F-4D97-AF65-F5344CB8AC3E}">
        <p14:creationId xmlns:p14="http://schemas.microsoft.com/office/powerpoint/2010/main" val="7039939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FADFE9-6465-4B84-A1FD-4A0049E33E7E}"/>
              </a:ext>
            </a:extLst>
          </p:cNvPr>
          <p:cNvSpPr>
            <a:spLocks noGrp="1"/>
          </p:cNvSpPr>
          <p:nvPr>
            <p:ph type="title"/>
          </p:nvPr>
        </p:nvSpPr>
        <p:spPr>
          <a:xfrm>
            <a:off x="788566" y="226504"/>
            <a:ext cx="11039912" cy="721452"/>
          </a:xfrm>
        </p:spPr>
        <p:txBody>
          <a:bodyPr anchor="t">
            <a:normAutofit/>
          </a:bodyPr>
          <a:lstStyle/>
          <a:p>
            <a:pPr algn="ctr"/>
            <a:r>
              <a:rPr lang="hu-HU" sz="3200" b="1" dirty="0">
                <a:latin typeface="Calibri" panose="020F0502020204030204" pitchFamily="34" charset="0"/>
                <a:cs typeface="Calibri" panose="020F0502020204030204" pitchFamily="34" charset="0"/>
              </a:rPr>
              <a:t>TEVÉKENYSÉGFA</a:t>
            </a:r>
          </a:p>
        </p:txBody>
      </p:sp>
      <p:pic>
        <p:nvPicPr>
          <p:cNvPr id="4" name="Kép 3">
            <a:extLst>
              <a:ext uri="{FF2B5EF4-FFF2-40B4-BE49-F238E27FC236}">
                <a16:creationId xmlns:a16="http://schemas.microsoft.com/office/drawing/2014/main" id="{CFFD1BD2-054D-4AD2-B111-82AF6C1D711E}"/>
              </a:ext>
            </a:extLst>
          </p:cNvPr>
          <p:cNvPicPr>
            <a:picLocks noChangeAspect="1"/>
          </p:cNvPicPr>
          <p:nvPr/>
        </p:nvPicPr>
        <p:blipFill>
          <a:blip r:embed="rId2"/>
          <a:stretch>
            <a:fillRect/>
          </a:stretch>
        </p:blipFill>
        <p:spPr>
          <a:xfrm>
            <a:off x="1699892" y="1393030"/>
            <a:ext cx="10136532" cy="5158771"/>
          </a:xfrm>
          <a:prstGeom prst="rect">
            <a:avLst/>
          </a:prstGeom>
        </p:spPr>
      </p:pic>
      <p:sp>
        <p:nvSpPr>
          <p:cNvPr id="3" name="Szöveg helye 2">
            <a:extLst>
              <a:ext uri="{FF2B5EF4-FFF2-40B4-BE49-F238E27FC236}">
                <a16:creationId xmlns:a16="http://schemas.microsoft.com/office/drawing/2014/main" id="{2F4D01DE-6D3B-4B28-81DB-95C91F5136B7}"/>
              </a:ext>
            </a:extLst>
          </p:cNvPr>
          <p:cNvSpPr>
            <a:spLocks noGrp="1"/>
          </p:cNvSpPr>
          <p:nvPr>
            <p:ph type="body" idx="1"/>
          </p:nvPr>
        </p:nvSpPr>
        <p:spPr>
          <a:xfrm>
            <a:off x="1677798" y="1317072"/>
            <a:ext cx="10150680" cy="5314424"/>
          </a:xfrm>
        </p:spPr>
        <p:txBody>
          <a:bodyPr/>
          <a:lstStyle/>
          <a:p>
            <a:pPr algn="ctr"/>
            <a:endParaRPr lang="hu-HU" dirty="0"/>
          </a:p>
        </p:txBody>
      </p:sp>
    </p:spTree>
    <p:extLst>
      <p:ext uri="{BB962C8B-B14F-4D97-AF65-F5344CB8AC3E}">
        <p14:creationId xmlns:p14="http://schemas.microsoft.com/office/powerpoint/2010/main" val="4039379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C1AE44-D698-4CDB-80E1-825C7258C93F}"/>
              </a:ext>
            </a:extLst>
          </p:cNvPr>
          <p:cNvSpPr>
            <a:spLocks noGrp="1"/>
          </p:cNvSpPr>
          <p:nvPr>
            <p:ph type="title"/>
          </p:nvPr>
        </p:nvSpPr>
        <p:spPr>
          <a:xfrm>
            <a:off x="1384184" y="352338"/>
            <a:ext cx="10120428" cy="860400"/>
          </a:xfrm>
        </p:spPr>
        <p:txBody>
          <a:bodyPr anchor="t"/>
          <a:lstStyle/>
          <a:p>
            <a:r>
              <a:rPr lang="hu-HU" b="1" dirty="0">
                <a:latin typeface="Calibri" panose="020F0502020204030204" pitchFamily="34" charset="0"/>
                <a:cs typeface="Calibri" panose="020F0502020204030204" pitchFamily="34" charset="0"/>
              </a:rPr>
              <a:t>KELL EGY CSAPAT</a:t>
            </a:r>
          </a:p>
        </p:txBody>
      </p:sp>
      <p:sp>
        <p:nvSpPr>
          <p:cNvPr id="3" name="Szöveg helye 2">
            <a:extLst>
              <a:ext uri="{FF2B5EF4-FFF2-40B4-BE49-F238E27FC236}">
                <a16:creationId xmlns:a16="http://schemas.microsoft.com/office/drawing/2014/main" id="{0472DDC3-23CB-4747-972A-096259243B91}"/>
              </a:ext>
            </a:extLst>
          </p:cNvPr>
          <p:cNvSpPr>
            <a:spLocks noGrp="1"/>
          </p:cNvSpPr>
          <p:nvPr>
            <p:ph type="body" idx="1"/>
          </p:nvPr>
        </p:nvSpPr>
        <p:spPr>
          <a:xfrm>
            <a:off x="2340528" y="1459684"/>
            <a:ext cx="9164083" cy="5045978"/>
          </a:xfrm>
        </p:spPr>
        <p:txBody>
          <a:bodyPr/>
          <a:lstStyle/>
          <a:p>
            <a:endParaRPr lang="hu-HU" dirty="0"/>
          </a:p>
        </p:txBody>
      </p:sp>
      <p:pic>
        <p:nvPicPr>
          <p:cNvPr id="5" name="Kép 4">
            <a:extLst>
              <a:ext uri="{FF2B5EF4-FFF2-40B4-BE49-F238E27FC236}">
                <a16:creationId xmlns:a16="http://schemas.microsoft.com/office/drawing/2014/main" id="{E65388BC-505E-475A-AE07-5C8E5AC52553}"/>
              </a:ext>
            </a:extLst>
          </p:cNvPr>
          <p:cNvPicPr>
            <a:picLocks noChangeAspect="1"/>
          </p:cNvPicPr>
          <p:nvPr/>
        </p:nvPicPr>
        <p:blipFill>
          <a:blip r:embed="rId2"/>
          <a:stretch>
            <a:fillRect/>
          </a:stretch>
        </p:blipFill>
        <p:spPr>
          <a:xfrm>
            <a:off x="3148928" y="1478326"/>
            <a:ext cx="8355683" cy="5027336"/>
          </a:xfrm>
          <a:prstGeom prst="rect">
            <a:avLst/>
          </a:prstGeom>
        </p:spPr>
      </p:pic>
    </p:spTree>
    <p:extLst>
      <p:ext uri="{BB962C8B-B14F-4D97-AF65-F5344CB8AC3E}">
        <p14:creationId xmlns:p14="http://schemas.microsoft.com/office/powerpoint/2010/main" val="2520024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743E581-30B7-45C3-864E-14097F8995F9}"/>
              </a:ext>
            </a:extLst>
          </p:cNvPr>
          <p:cNvSpPr>
            <a:spLocks noGrp="1"/>
          </p:cNvSpPr>
          <p:nvPr>
            <p:ph type="title"/>
          </p:nvPr>
        </p:nvSpPr>
        <p:spPr>
          <a:xfrm>
            <a:off x="2055304" y="268449"/>
            <a:ext cx="9722840" cy="860400"/>
          </a:xfrm>
        </p:spPr>
        <p:txBody>
          <a:bodyPr anchor="t"/>
          <a:lstStyle/>
          <a:p>
            <a:pPr algn="ctr"/>
            <a:r>
              <a:rPr lang="hu-HU" b="1" dirty="0"/>
              <a:t>PROJEKT-TEAM</a:t>
            </a:r>
          </a:p>
        </p:txBody>
      </p:sp>
      <p:sp>
        <p:nvSpPr>
          <p:cNvPr id="3" name="Szöveg helye 2">
            <a:extLst>
              <a:ext uri="{FF2B5EF4-FFF2-40B4-BE49-F238E27FC236}">
                <a16:creationId xmlns:a16="http://schemas.microsoft.com/office/drawing/2014/main" id="{BD08413C-56C0-48C2-B16C-9B41A655F23F}"/>
              </a:ext>
            </a:extLst>
          </p:cNvPr>
          <p:cNvSpPr>
            <a:spLocks noGrp="1"/>
          </p:cNvSpPr>
          <p:nvPr>
            <p:ph type="body" idx="1"/>
          </p:nvPr>
        </p:nvSpPr>
        <p:spPr>
          <a:xfrm>
            <a:off x="2055304" y="1409350"/>
            <a:ext cx="9722840" cy="5268287"/>
          </a:xfrm>
        </p:spPr>
        <p:txBody>
          <a:bodyPr/>
          <a:lstStyle/>
          <a:p>
            <a:pPr algn="ctr"/>
            <a:endParaRPr lang="hu-HU" dirty="0"/>
          </a:p>
        </p:txBody>
      </p:sp>
      <p:pic>
        <p:nvPicPr>
          <p:cNvPr id="5" name="Kép 4">
            <a:extLst>
              <a:ext uri="{FF2B5EF4-FFF2-40B4-BE49-F238E27FC236}">
                <a16:creationId xmlns:a16="http://schemas.microsoft.com/office/drawing/2014/main" id="{7F29F67F-7F1F-4083-B67D-A5F62CC9CFEA}"/>
              </a:ext>
            </a:extLst>
          </p:cNvPr>
          <p:cNvPicPr>
            <a:picLocks noChangeAspect="1"/>
          </p:cNvPicPr>
          <p:nvPr/>
        </p:nvPicPr>
        <p:blipFill>
          <a:blip r:embed="rId2"/>
          <a:stretch>
            <a:fillRect/>
          </a:stretch>
        </p:blipFill>
        <p:spPr>
          <a:xfrm>
            <a:off x="2123818" y="1409351"/>
            <a:ext cx="9369099" cy="4501756"/>
          </a:xfrm>
          <a:prstGeom prst="rect">
            <a:avLst/>
          </a:prstGeom>
        </p:spPr>
      </p:pic>
    </p:spTree>
    <p:extLst>
      <p:ext uri="{BB962C8B-B14F-4D97-AF65-F5344CB8AC3E}">
        <p14:creationId xmlns:p14="http://schemas.microsoft.com/office/powerpoint/2010/main" val="423563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C480DD-BDE1-45C6-9EA0-809381DEB501}"/>
              </a:ext>
            </a:extLst>
          </p:cNvPr>
          <p:cNvSpPr>
            <a:spLocks noGrp="1"/>
          </p:cNvSpPr>
          <p:nvPr>
            <p:ph type="title"/>
          </p:nvPr>
        </p:nvSpPr>
        <p:spPr>
          <a:xfrm>
            <a:off x="1862356" y="343950"/>
            <a:ext cx="9642255" cy="1400960"/>
          </a:xfrm>
        </p:spPr>
        <p:txBody>
          <a:bodyPr/>
          <a:lstStyle/>
          <a:p>
            <a:pPr algn="ctr"/>
            <a:r>
              <a:rPr lang="hu-HU" sz="4000" b="1" dirty="0">
                <a:effectLst/>
                <a:latin typeface="Calibri" panose="020F0502020204030204" pitchFamily="34" charset="0"/>
                <a:ea typeface="Calibri" panose="020F0502020204030204" pitchFamily="34" charset="0"/>
                <a:cs typeface="Times New Roman" panose="02020603050405020304" pitchFamily="18" charset="0"/>
              </a:rPr>
              <a:t>Mire, milyen korábbi problémákra jelent megoldást?</a:t>
            </a:r>
            <a:endParaRPr lang="hu-HU" b="1" dirty="0"/>
          </a:p>
        </p:txBody>
      </p:sp>
      <p:sp>
        <p:nvSpPr>
          <p:cNvPr id="3" name="Szöveg helye 2">
            <a:extLst>
              <a:ext uri="{FF2B5EF4-FFF2-40B4-BE49-F238E27FC236}">
                <a16:creationId xmlns:a16="http://schemas.microsoft.com/office/drawing/2014/main" id="{42327E82-DFA9-425C-9A7D-32AE38045DF9}"/>
              </a:ext>
            </a:extLst>
          </p:cNvPr>
          <p:cNvSpPr>
            <a:spLocks noGrp="1"/>
          </p:cNvSpPr>
          <p:nvPr>
            <p:ph type="body" idx="1"/>
          </p:nvPr>
        </p:nvSpPr>
        <p:spPr>
          <a:xfrm>
            <a:off x="1711354" y="1996580"/>
            <a:ext cx="9793257" cy="4420997"/>
          </a:xfrm>
        </p:spPr>
        <p:txBody>
          <a:bodyPr/>
          <a:lstStyle/>
          <a:p>
            <a:r>
              <a:rPr lang="hu-HU" b="1" dirty="0">
                <a:solidFill>
                  <a:schemeClr val="accent3">
                    <a:lumMod val="60000"/>
                    <a:lumOff val="40000"/>
                  </a:schemeClr>
                </a:solidFill>
                <a:latin typeface="Calibri" panose="020F0502020204030204" pitchFamily="34" charset="0"/>
                <a:cs typeface="Calibri" panose="020F0502020204030204" pitchFamily="34" charset="0"/>
              </a:rPr>
              <a:t>A KORÁBBI sikertelenség okai:</a:t>
            </a:r>
          </a:p>
          <a:p>
            <a:endParaRPr lang="hu-HU" b="1" dirty="0">
              <a:solidFill>
                <a:schemeClr val="accent3">
                  <a:lumMod val="60000"/>
                  <a:lumOff val="40000"/>
                </a:schemeClr>
              </a:solidFill>
              <a:latin typeface="Calibri" panose="020F0502020204030204" pitchFamily="34" charset="0"/>
              <a:cs typeface="Calibri" panose="020F0502020204030204" pitchFamily="34" charset="0"/>
            </a:endParaRPr>
          </a:p>
          <a:p>
            <a:r>
              <a:rPr lang="hu-HU" b="1" dirty="0">
                <a:solidFill>
                  <a:schemeClr val="accent3">
                    <a:lumMod val="60000"/>
                    <a:lumOff val="40000"/>
                  </a:schemeClr>
                </a:solidFill>
                <a:latin typeface="Calibri" panose="020F0502020204030204" pitchFamily="34" charset="0"/>
                <a:cs typeface="Calibri" panose="020F0502020204030204" pitchFamily="34" charset="0"/>
              </a:rPr>
              <a:t>• Homályos stratégiai keretek</a:t>
            </a:r>
          </a:p>
          <a:p>
            <a:r>
              <a:rPr lang="hu-HU" b="1" dirty="0">
                <a:solidFill>
                  <a:schemeClr val="accent3">
                    <a:lumMod val="60000"/>
                    <a:lumOff val="40000"/>
                  </a:schemeClr>
                </a:solidFill>
                <a:latin typeface="Calibri" panose="020F0502020204030204" pitchFamily="34" charset="0"/>
                <a:cs typeface="Calibri" panose="020F0502020204030204" pitchFamily="34" charset="0"/>
              </a:rPr>
              <a:t>• Gyenge helyzetelemzés és tervezés</a:t>
            </a:r>
          </a:p>
          <a:p>
            <a:r>
              <a:rPr lang="hu-HU" b="1" dirty="0">
                <a:solidFill>
                  <a:schemeClr val="accent3">
                    <a:lumMod val="60000"/>
                    <a:lumOff val="40000"/>
                  </a:schemeClr>
                </a:solidFill>
                <a:latin typeface="Calibri" panose="020F0502020204030204" pitchFamily="34" charset="0"/>
                <a:cs typeface="Calibri" panose="020F0502020204030204" pitchFamily="34" charset="0"/>
              </a:rPr>
              <a:t>• A kedvezményezettek, érdekeltek elvárásainak mellőzése</a:t>
            </a:r>
          </a:p>
          <a:p>
            <a:r>
              <a:rPr lang="hu-HU" b="1" dirty="0">
                <a:solidFill>
                  <a:schemeClr val="accent3">
                    <a:lumMod val="60000"/>
                    <a:lumOff val="40000"/>
                  </a:schemeClr>
                </a:solidFill>
                <a:latin typeface="Calibri" panose="020F0502020204030204" pitchFamily="34" charset="0"/>
                <a:cs typeface="Calibri" panose="020F0502020204030204" pitchFamily="34" charset="0"/>
              </a:rPr>
              <a:t>• Homályos, irreális célkitűzések</a:t>
            </a:r>
          </a:p>
          <a:p>
            <a:r>
              <a:rPr lang="hu-HU" b="1" dirty="0">
                <a:solidFill>
                  <a:schemeClr val="accent3">
                    <a:lumMod val="60000"/>
                    <a:lumOff val="40000"/>
                  </a:schemeClr>
                </a:solidFill>
                <a:latin typeface="Calibri" panose="020F0502020204030204" pitchFamily="34" charset="0"/>
                <a:cs typeface="Calibri" panose="020F0502020204030204" pitchFamily="34" charset="0"/>
              </a:rPr>
              <a:t>• A kockázatok és fenntarthatósági szempontok figyelmen kívül hagyása</a:t>
            </a:r>
          </a:p>
          <a:p>
            <a:r>
              <a:rPr lang="hu-HU" b="1" dirty="0">
                <a:solidFill>
                  <a:schemeClr val="accent3">
                    <a:lumMod val="60000"/>
                    <a:lumOff val="40000"/>
                  </a:schemeClr>
                </a:solidFill>
                <a:latin typeface="Calibri" panose="020F0502020204030204" pitchFamily="34" charset="0"/>
                <a:cs typeface="Calibri" panose="020F0502020204030204" pitchFamily="34" charset="0"/>
              </a:rPr>
              <a:t>• A korábbi projektek tapasztalatainak mellőzése</a:t>
            </a:r>
          </a:p>
          <a:p>
            <a:r>
              <a:rPr lang="hu-HU" b="1" dirty="0">
                <a:solidFill>
                  <a:schemeClr val="accent3">
                    <a:lumMod val="60000"/>
                    <a:lumOff val="40000"/>
                  </a:schemeClr>
                </a:solidFill>
                <a:latin typeface="Calibri" panose="020F0502020204030204" pitchFamily="34" charset="0"/>
                <a:cs typeface="Calibri" panose="020F0502020204030204" pitchFamily="34" charset="0"/>
              </a:rPr>
              <a:t>• Gyenge projekt monitoring</a:t>
            </a:r>
          </a:p>
          <a:p>
            <a:endParaRPr lang="hu-HU" dirty="0"/>
          </a:p>
        </p:txBody>
      </p:sp>
    </p:spTree>
    <p:extLst>
      <p:ext uri="{BB962C8B-B14F-4D97-AF65-F5344CB8AC3E}">
        <p14:creationId xmlns:p14="http://schemas.microsoft.com/office/powerpoint/2010/main" val="3605404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DC05C36-2665-4C8C-8FF8-AFF62A4CC709}"/>
              </a:ext>
            </a:extLst>
          </p:cNvPr>
          <p:cNvSpPr>
            <a:spLocks noGrp="1"/>
          </p:cNvSpPr>
          <p:nvPr>
            <p:ph type="title"/>
          </p:nvPr>
        </p:nvSpPr>
        <p:spPr>
          <a:xfrm>
            <a:off x="2589212" y="352338"/>
            <a:ext cx="8915399" cy="964734"/>
          </a:xfrm>
        </p:spPr>
        <p:txBody>
          <a:bodyPr anchor="t"/>
          <a:lstStyle/>
          <a:p>
            <a:pPr algn="ctr"/>
            <a:r>
              <a:rPr lang="hu-HU" b="1" dirty="0">
                <a:latin typeface="Calibri" panose="020F0502020204030204" pitchFamily="34" charset="0"/>
                <a:cs typeface="Calibri" panose="020F0502020204030204" pitchFamily="34" charset="0"/>
              </a:rPr>
              <a:t>P</a:t>
            </a:r>
            <a:r>
              <a:rPr lang="hu-HU" sz="4000" b="1" dirty="0">
                <a:latin typeface="Calibri" panose="020F0502020204030204" pitchFamily="34" charset="0"/>
                <a:cs typeface="Calibri" panose="020F0502020204030204" pitchFamily="34" charset="0"/>
              </a:rPr>
              <a:t>rojektek operatív tervezése</a:t>
            </a:r>
            <a:endParaRPr lang="hu-HU" b="1"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FDCCC520-E87A-4E61-BAFD-E52EB4FB8765}"/>
              </a:ext>
            </a:extLst>
          </p:cNvPr>
          <p:cNvSpPr>
            <a:spLocks noGrp="1"/>
          </p:cNvSpPr>
          <p:nvPr>
            <p:ph type="body" idx="1"/>
          </p:nvPr>
        </p:nvSpPr>
        <p:spPr>
          <a:xfrm>
            <a:off x="2589212" y="1635852"/>
            <a:ext cx="8915399" cy="4869809"/>
          </a:xfrm>
        </p:spPr>
        <p:txBody>
          <a:bodyPr/>
          <a:lstStyle/>
          <a:p>
            <a:pPr eaLnBrk="1" hangingPunct="1">
              <a:defRPr/>
            </a:pPr>
            <a:endParaRPr lang="hu-HU" sz="4000" b="1" dirty="0">
              <a:solidFill>
                <a:schemeClr val="accent2">
                  <a:lumMod val="75000"/>
                </a:schemeClr>
              </a:solidFill>
              <a:latin typeface="Calibri" panose="020F0502020204030204" pitchFamily="34" charset="0"/>
              <a:cs typeface="Calibri" panose="020F0502020204030204" pitchFamily="34" charset="0"/>
            </a:endParaRPr>
          </a:p>
          <a:p>
            <a:pPr eaLnBrk="1" hangingPunct="1">
              <a:defRPr/>
            </a:pPr>
            <a:r>
              <a:rPr lang="hu-HU" sz="4000" b="1" dirty="0">
                <a:solidFill>
                  <a:schemeClr val="accent2">
                    <a:lumMod val="75000"/>
                  </a:schemeClr>
                </a:solidFill>
                <a:latin typeface="Calibri" panose="020F0502020204030204" pitchFamily="34" charset="0"/>
                <a:cs typeface="Calibri" panose="020F0502020204030204" pitchFamily="34" charset="0"/>
              </a:rPr>
              <a:t>Pénzügyi terv</a:t>
            </a:r>
          </a:p>
          <a:p>
            <a:pPr eaLnBrk="1" hangingPunct="1">
              <a:defRPr/>
            </a:pPr>
            <a:endParaRPr lang="hu-HU" sz="4000" b="1" dirty="0">
              <a:solidFill>
                <a:schemeClr val="accent2">
                  <a:lumMod val="75000"/>
                </a:schemeClr>
              </a:solidFill>
              <a:latin typeface="Calibri" panose="020F0502020204030204" pitchFamily="34" charset="0"/>
              <a:cs typeface="Calibri" panose="020F0502020204030204" pitchFamily="34" charset="0"/>
            </a:endParaRPr>
          </a:p>
          <a:p>
            <a:pPr eaLnBrk="1" hangingPunct="1">
              <a:defRPr/>
            </a:pPr>
            <a:r>
              <a:rPr lang="hu-HU" sz="4000" b="1" dirty="0">
                <a:solidFill>
                  <a:schemeClr val="accent2">
                    <a:lumMod val="75000"/>
                  </a:schemeClr>
                </a:solidFill>
                <a:latin typeface="Calibri" panose="020F0502020204030204" pitchFamily="34" charset="0"/>
                <a:cs typeface="Calibri" panose="020F0502020204030204" pitchFamily="34" charset="0"/>
              </a:rPr>
              <a:t>Ütemterv</a:t>
            </a:r>
          </a:p>
          <a:p>
            <a:pPr eaLnBrk="1" hangingPunct="1">
              <a:defRPr/>
            </a:pPr>
            <a:endParaRPr lang="hu-HU" sz="4000" b="1" dirty="0">
              <a:solidFill>
                <a:schemeClr val="accent2">
                  <a:lumMod val="75000"/>
                </a:schemeClr>
              </a:solidFill>
              <a:latin typeface="Calibri" panose="020F0502020204030204" pitchFamily="34" charset="0"/>
              <a:cs typeface="Calibri" panose="020F0502020204030204" pitchFamily="34" charset="0"/>
            </a:endParaRPr>
          </a:p>
          <a:p>
            <a:pPr eaLnBrk="1" hangingPunct="1">
              <a:defRPr/>
            </a:pPr>
            <a:r>
              <a:rPr lang="hu-HU" sz="4000" b="1" dirty="0">
                <a:solidFill>
                  <a:schemeClr val="accent2">
                    <a:lumMod val="75000"/>
                  </a:schemeClr>
                </a:solidFill>
                <a:latin typeface="Calibri" panose="020F0502020204030204" pitchFamily="34" charset="0"/>
                <a:cs typeface="Calibri" panose="020F0502020204030204" pitchFamily="34" charset="0"/>
              </a:rPr>
              <a:t>HR terv (humán erőforrások tervezése)</a:t>
            </a:r>
            <a:endParaRPr lang="en-GB" sz="4000" b="1" dirty="0">
              <a:solidFill>
                <a:schemeClr val="accent2">
                  <a:lumMod val="75000"/>
                </a:schemeClr>
              </a:solidFill>
              <a:latin typeface="Calibri" panose="020F0502020204030204" pitchFamily="34" charset="0"/>
              <a:cs typeface="Calibri" panose="020F0502020204030204" pitchFamily="34" charset="0"/>
            </a:endParaRPr>
          </a:p>
          <a:p>
            <a:endParaRPr lang="hu-HU" dirty="0"/>
          </a:p>
        </p:txBody>
      </p:sp>
    </p:spTree>
    <p:extLst>
      <p:ext uri="{BB962C8B-B14F-4D97-AF65-F5344CB8AC3E}">
        <p14:creationId xmlns:p14="http://schemas.microsoft.com/office/powerpoint/2010/main" val="3688678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F2E35A-D8D5-4BED-A9C7-7813410C9762}"/>
              </a:ext>
            </a:extLst>
          </p:cNvPr>
          <p:cNvSpPr>
            <a:spLocks noGrp="1"/>
          </p:cNvSpPr>
          <p:nvPr>
            <p:ph type="title"/>
          </p:nvPr>
        </p:nvSpPr>
        <p:spPr>
          <a:xfrm>
            <a:off x="1895912" y="624110"/>
            <a:ext cx="9608699" cy="5676022"/>
          </a:xfrm>
        </p:spPr>
        <p:txBody>
          <a:bodyPr/>
          <a:lstStyle/>
          <a:p>
            <a:endParaRPr lang="hu-HU" dirty="0"/>
          </a:p>
        </p:txBody>
      </p:sp>
      <p:pic>
        <p:nvPicPr>
          <p:cNvPr id="4" name="Kép 3">
            <a:extLst>
              <a:ext uri="{FF2B5EF4-FFF2-40B4-BE49-F238E27FC236}">
                <a16:creationId xmlns:a16="http://schemas.microsoft.com/office/drawing/2014/main" id="{0BAE70A5-C4F0-4A94-92B2-37409561397C}"/>
              </a:ext>
            </a:extLst>
          </p:cNvPr>
          <p:cNvPicPr>
            <a:picLocks noChangeAspect="1"/>
          </p:cNvPicPr>
          <p:nvPr/>
        </p:nvPicPr>
        <p:blipFill>
          <a:blip r:embed="rId2"/>
          <a:stretch>
            <a:fillRect/>
          </a:stretch>
        </p:blipFill>
        <p:spPr>
          <a:xfrm>
            <a:off x="1895912" y="588076"/>
            <a:ext cx="8622135" cy="5748090"/>
          </a:xfrm>
          <a:prstGeom prst="rect">
            <a:avLst/>
          </a:prstGeom>
        </p:spPr>
      </p:pic>
    </p:spTree>
    <p:extLst>
      <p:ext uri="{BB962C8B-B14F-4D97-AF65-F5344CB8AC3E}">
        <p14:creationId xmlns:p14="http://schemas.microsoft.com/office/powerpoint/2010/main" val="2529384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0CD4CE-37D4-4AC0-8D92-60FCF8089859}"/>
              </a:ext>
            </a:extLst>
          </p:cNvPr>
          <p:cNvSpPr>
            <a:spLocks noGrp="1"/>
          </p:cNvSpPr>
          <p:nvPr>
            <p:ph type="title"/>
          </p:nvPr>
        </p:nvSpPr>
        <p:spPr>
          <a:xfrm>
            <a:off x="528506" y="243282"/>
            <a:ext cx="10976105" cy="478171"/>
          </a:xfrm>
        </p:spPr>
        <p:txBody>
          <a:bodyPr>
            <a:normAutofit fontScale="90000"/>
          </a:bodyPr>
          <a:lstStyle/>
          <a:p>
            <a:pPr algn="ctr"/>
            <a:r>
              <a:rPr lang="hu-HU" b="1" dirty="0">
                <a:latin typeface="Calibri" panose="020F0502020204030204" pitchFamily="34" charset="0"/>
                <a:cs typeface="Calibri" panose="020F0502020204030204" pitchFamily="34" charset="0"/>
              </a:rPr>
              <a:t>Pénzügyi tervezés és költségvetés</a:t>
            </a:r>
          </a:p>
        </p:txBody>
      </p:sp>
      <p:sp>
        <p:nvSpPr>
          <p:cNvPr id="3" name="Szöveg helye 2">
            <a:extLst>
              <a:ext uri="{FF2B5EF4-FFF2-40B4-BE49-F238E27FC236}">
                <a16:creationId xmlns:a16="http://schemas.microsoft.com/office/drawing/2014/main" id="{2911CB5A-7F91-4D75-918B-E5F1D402F125}"/>
              </a:ext>
            </a:extLst>
          </p:cNvPr>
          <p:cNvSpPr>
            <a:spLocks noGrp="1"/>
          </p:cNvSpPr>
          <p:nvPr>
            <p:ph type="body" idx="1"/>
          </p:nvPr>
        </p:nvSpPr>
        <p:spPr>
          <a:xfrm>
            <a:off x="1770077" y="922790"/>
            <a:ext cx="10091955" cy="5561900"/>
          </a:xfrm>
        </p:spPr>
        <p:txBody>
          <a:bodyPr>
            <a:normAutofit fontScale="85000" lnSpcReduction="20000"/>
          </a:bodyPr>
          <a:lstStyle/>
          <a:p>
            <a:pPr eaLnBrk="1" hangingPunct="1">
              <a:lnSpc>
                <a:spcPct val="90000"/>
              </a:lnSpc>
              <a:defRPr/>
            </a:pPr>
            <a:r>
              <a:rPr lang="hu-HU" sz="2100" b="1" dirty="0">
                <a:solidFill>
                  <a:schemeClr val="accent2">
                    <a:lumMod val="75000"/>
                  </a:schemeClr>
                </a:solidFill>
                <a:latin typeface="Calibri" panose="020F0502020204030204" pitchFamily="34" charset="0"/>
                <a:cs typeface="Calibri" panose="020F0502020204030204" pitchFamily="34" charset="0"/>
              </a:rPr>
              <a:t>Pénzügyi tervezés</a:t>
            </a:r>
          </a:p>
          <a:p>
            <a:pPr eaLnBrk="1" hangingPunct="1">
              <a:lnSpc>
                <a:spcPct val="90000"/>
              </a:lnSpc>
              <a:defRPr/>
            </a:pPr>
            <a:r>
              <a:rPr lang="hu-HU" sz="2100" dirty="0">
                <a:solidFill>
                  <a:schemeClr val="accent2">
                    <a:lumMod val="75000"/>
                  </a:schemeClr>
                </a:solidFill>
                <a:latin typeface="Calibri" panose="020F0502020204030204" pitchFamily="34" charset="0"/>
                <a:cs typeface="Calibri" panose="020F0502020204030204" pitchFamily="34" charset="0"/>
              </a:rPr>
              <a:t>- Beruházási javaslatok kidolgozása (költségvetési javaslatok)</a:t>
            </a:r>
          </a:p>
          <a:p>
            <a:pPr eaLnBrk="1" hangingPunct="1">
              <a:lnSpc>
                <a:spcPct val="90000"/>
              </a:lnSpc>
              <a:defRPr/>
            </a:pPr>
            <a:r>
              <a:rPr lang="hu-HU" sz="2100" dirty="0">
                <a:solidFill>
                  <a:schemeClr val="accent2">
                    <a:lumMod val="75000"/>
                  </a:schemeClr>
                </a:solidFill>
                <a:latin typeface="Calibri" panose="020F0502020204030204" pitchFamily="34" charset="0"/>
                <a:cs typeface="Calibri" panose="020F0502020204030204" pitchFamily="34" charset="0"/>
              </a:rPr>
              <a:t>- Javaslatok a pénzáramlás becslésére</a:t>
            </a:r>
          </a:p>
          <a:p>
            <a:pPr eaLnBrk="1" hangingPunct="1">
              <a:lnSpc>
                <a:spcPct val="90000"/>
              </a:lnSpc>
              <a:defRPr/>
            </a:pPr>
            <a:r>
              <a:rPr lang="hu-HU" sz="2100" dirty="0">
                <a:solidFill>
                  <a:schemeClr val="accent2">
                    <a:lumMod val="75000"/>
                  </a:schemeClr>
                </a:solidFill>
                <a:latin typeface="Calibri" panose="020F0502020204030204" pitchFamily="34" charset="0"/>
                <a:cs typeface="Calibri" panose="020F0502020204030204" pitchFamily="34" charset="0"/>
              </a:rPr>
              <a:t>- Pénzáramlás értékelése</a:t>
            </a:r>
          </a:p>
          <a:p>
            <a:pPr eaLnBrk="1" hangingPunct="1">
              <a:lnSpc>
                <a:spcPct val="90000"/>
              </a:lnSpc>
              <a:defRPr/>
            </a:pPr>
            <a:r>
              <a:rPr lang="hu-HU" sz="2100" dirty="0">
                <a:solidFill>
                  <a:schemeClr val="accent2">
                    <a:lumMod val="75000"/>
                  </a:schemeClr>
                </a:solidFill>
                <a:latin typeface="Calibri" panose="020F0502020204030204" pitchFamily="34" charset="0"/>
                <a:cs typeface="Calibri" panose="020F0502020204030204" pitchFamily="34" charset="0"/>
              </a:rPr>
              <a:t>- Alternatív projektváltozatok kiválasztása „gazdaságossági” szempontból (gazdaságossági 	prioritás)</a:t>
            </a:r>
            <a:endParaRPr lang="en-GB" sz="2100" dirty="0">
              <a:solidFill>
                <a:schemeClr val="accent2">
                  <a:lumMod val="75000"/>
                </a:schemeClr>
              </a:solidFill>
              <a:latin typeface="Calibri" panose="020F0502020204030204" pitchFamily="34" charset="0"/>
              <a:cs typeface="Calibri" panose="020F0502020204030204" pitchFamily="34" charset="0"/>
            </a:endParaRPr>
          </a:p>
          <a:p>
            <a:endParaRPr lang="hu-HU" sz="2100" dirty="0">
              <a:solidFill>
                <a:schemeClr val="accent2">
                  <a:lumMod val="75000"/>
                </a:schemeClr>
              </a:solidFill>
              <a:latin typeface="Calibri" panose="020F0502020204030204" pitchFamily="34" charset="0"/>
              <a:cs typeface="Calibri" panose="020F0502020204030204" pitchFamily="34" charset="0"/>
            </a:endParaRPr>
          </a:p>
          <a:p>
            <a:r>
              <a:rPr lang="hu-HU" sz="2100" b="1" dirty="0">
                <a:solidFill>
                  <a:schemeClr val="accent2">
                    <a:lumMod val="75000"/>
                  </a:schemeClr>
                </a:solidFill>
                <a:latin typeface="Calibri" panose="020F0502020204030204" pitchFamily="34" charset="0"/>
                <a:cs typeface="Calibri" panose="020F0502020204030204" pitchFamily="34" charset="0"/>
              </a:rPr>
              <a:t>Költségvetés</a:t>
            </a:r>
          </a:p>
          <a:p>
            <a:pPr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 Beszerzési/kiadási költségek arányelemzése (cost-benefit </a:t>
            </a:r>
            <a:r>
              <a:rPr lang="hu-HU" sz="2100" dirty="0" err="1">
                <a:solidFill>
                  <a:schemeClr val="accent2">
                    <a:lumMod val="75000"/>
                  </a:schemeClr>
                </a:solidFill>
                <a:latin typeface="Calibri" panose="020F0502020204030204" pitchFamily="34" charset="0"/>
                <a:cs typeface="Calibri" panose="020F0502020204030204" pitchFamily="34" charset="0"/>
              </a:rPr>
              <a:t>analysis</a:t>
            </a:r>
            <a:r>
              <a:rPr lang="hu-HU" sz="2100" dirty="0">
                <a:solidFill>
                  <a:schemeClr val="accent2">
                    <a:lumMod val="75000"/>
                  </a:schemeClr>
                </a:solidFill>
                <a:latin typeface="Calibri" panose="020F0502020204030204" pitchFamily="34" charset="0"/>
                <a:cs typeface="Calibri" panose="020F0502020204030204" pitchFamily="34" charset="0"/>
              </a:rPr>
              <a:t>)</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Építés</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Eszközbeszerzés</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Szolgáltatás</a:t>
            </a:r>
          </a:p>
          <a:p>
            <a:pPr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 HR (humán erőforrás) költségek</a:t>
            </a:r>
          </a:p>
          <a:p>
            <a:pPr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 Projektmenedzsment költségek, szakértői díjak</a:t>
            </a:r>
          </a:p>
          <a:p>
            <a:pPr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 Nem elszámolható költségek (példák):</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Bírság, kötbér, perköltség</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Adó és illeték, amelyek nem a kedvezményezettet terhelik</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Alvállalkozó, amely a költségekkel arányosan nem ad hozzá értéket</a:t>
            </a:r>
          </a:p>
          <a:p>
            <a:pPr lvl="1" eaLnBrk="1" hangingPunct="1">
              <a:lnSpc>
                <a:spcPct val="80000"/>
              </a:lnSpc>
              <a:defRPr/>
            </a:pPr>
            <a:r>
              <a:rPr lang="hu-HU" sz="2100" dirty="0">
                <a:solidFill>
                  <a:schemeClr val="accent2">
                    <a:lumMod val="75000"/>
                  </a:schemeClr>
                </a:solidFill>
                <a:latin typeface="Calibri" panose="020F0502020204030204" pitchFamily="34" charset="0"/>
                <a:cs typeface="Calibri" panose="020F0502020204030204" pitchFamily="34" charset="0"/>
              </a:rPr>
              <a:t>Pénzügyi műveletek díja (pl. deviza átutalási járulék).</a:t>
            </a:r>
            <a:endParaRPr lang="en-GB" sz="2100" dirty="0">
              <a:solidFill>
                <a:schemeClr val="accent2">
                  <a:lumMod val="75000"/>
                </a:schemeClr>
              </a:solidFill>
              <a:latin typeface="Calibri" panose="020F0502020204030204" pitchFamily="34" charset="0"/>
              <a:cs typeface="Calibri" panose="020F0502020204030204" pitchFamily="34" charset="0"/>
            </a:endParaRPr>
          </a:p>
          <a:p>
            <a:endParaRPr lang="hu-HU" dirty="0"/>
          </a:p>
        </p:txBody>
      </p:sp>
    </p:spTree>
    <p:extLst>
      <p:ext uri="{BB962C8B-B14F-4D97-AF65-F5344CB8AC3E}">
        <p14:creationId xmlns:p14="http://schemas.microsoft.com/office/powerpoint/2010/main" val="3333930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88BCDD-D370-44E3-B014-4C76E8FD3CDE}"/>
              </a:ext>
            </a:extLst>
          </p:cNvPr>
          <p:cNvSpPr>
            <a:spLocks noGrp="1"/>
          </p:cNvSpPr>
          <p:nvPr>
            <p:ph type="title"/>
          </p:nvPr>
        </p:nvSpPr>
        <p:spPr>
          <a:xfrm>
            <a:off x="2589212" y="285226"/>
            <a:ext cx="8915399" cy="860400"/>
          </a:xfrm>
        </p:spPr>
        <p:txBody>
          <a:bodyPr anchor="t"/>
          <a:lstStyle/>
          <a:p>
            <a:r>
              <a:rPr lang="hu-HU" b="1" dirty="0">
                <a:latin typeface="Calibri" panose="020F0502020204030204" pitchFamily="34" charset="0"/>
                <a:cs typeface="Calibri" panose="020F0502020204030204" pitchFamily="34" charset="0"/>
              </a:rPr>
              <a:t>ÜTEMEZÉS</a:t>
            </a:r>
          </a:p>
        </p:txBody>
      </p:sp>
      <p:sp>
        <p:nvSpPr>
          <p:cNvPr id="3" name="Szöveg helye 2">
            <a:extLst>
              <a:ext uri="{FF2B5EF4-FFF2-40B4-BE49-F238E27FC236}">
                <a16:creationId xmlns:a16="http://schemas.microsoft.com/office/drawing/2014/main" id="{07C63607-0526-46C1-9507-0A74FC7F1094}"/>
              </a:ext>
            </a:extLst>
          </p:cNvPr>
          <p:cNvSpPr>
            <a:spLocks noGrp="1"/>
          </p:cNvSpPr>
          <p:nvPr>
            <p:ph type="body" idx="1"/>
          </p:nvPr>
        </p:nvSpPr>
        <p:spPr>
          <a:xfrm>
            <a:off x="2589212" y="1526796"/>
            <a:ext cx="8915399" cy="4941116"/>
          </a:xfrm>
        </p:spPr>
        <p:txBody>
          <a:bodyPr/>
          <a:lstStyle/>
          <a:p>
            <a:endParaRPr lang="hu-HU" dirty="0"/>
          </a:p>
        </p:txBody>
      </p:sp>
      <p:pic>
        <p:nvPicPr>
          <p:cNvPr id="5" name="Kép 4">
            <a:extLst>
              <a:ext uri="{FF2B5EF4-FFF2-40B4-BE49-F238E27FC236}">
                <a16:creationId xmlns:a16="http://schemas.microsoft.com/office/drawing/2014/main" id="{C112AD17-E7BE-468A-AD19-C947CB191D5B}"/>
              </a:ext>
            </a:extLst>
          </p:cNvPr>
          <p:cNvPicPr>
            <a:picLocks noChangeAspect="1"/>
          </p:cNvPicPr>
          <p:nvPr/>
        </p:nvPicPr>
        <p:blipFill>
          <a:blip r:embed="rId2"/>
          <a:stretch>
            <a:fillRect/>
          </a:stretch>
        </p:blipFill>
        <p:spPr>
          <a:xfrm>
            <a:off x="4092938" y="1526795"/>
            <a:ext cx="7411673" cy="4941115"/>
          </a:xfrm>
          <a:prstGeom prst="rect">
            <a:avLst/>
          </a:prstGeom>
        </p:spPr>
      </p:pic>
    </p:spTree>
    <p:extLst>
      <p:ext uri="{BB962C8B-B14F-4D97-AF65-F5344CB8AC3E}">
        <p14:creationId xmlns:p14="http://schemas.microsoft.com/office/powerpoint/2010/main" val="12523438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43AA95-C8B2-4C23-84BF-34BDBAEF241B}"/>
              </a:ext>
            </a:extLst>
          </p:cNvPr>
          <p:cNvSpPr>
            <a:spLocks noGrp="1"/>
          </p:cNvSpPr>
          <p:nvPr>
            <p:ph type="title"/>
          </p:nvPr>
        </p:nvSpPr>
        <p:spPr>
          <a:xfrm>
            <a:off x="2589212" y="226503"/>
            <a:ext cx="8915399" cy="671119"/>
          </a:xfrm>
        </p:spPr>
        <p:txBody>
          <a:bodyPr anchor="t">
            <a:normAutofit fontScale="90000"/>
          </a:bodyPr>
          <a:lstStyle/>
          <a:p>
            <a:r>
              <a:rPr lang="hu-HU" b="1" dirty="0">
                <a:latin typeface="Calibri" panose="020F0502020204030204" pitchFamily="34" charset="0"/>
                <a:cs typeface="Calibri" panose="020F0502020204030204" pitchFamily="34" charset="0"/>
              </a:rPr>
              <a:t>Projekt ütemének tervezése</a:t>
            </a:r>
          </a:p>
        </p:txBody>
      </p:sp>
      <p:sp>
        <p:nvSpPr>
          <p:cNvPr id="3" name="Szöveg helye 2">
            <a:extLst>
              <a:ext uri="{FF2B5EF4-FFF2-40B4-BE49-F238E27FC236}">
                <a16:creationId xmlns:a16="http://schemas.microsoft.com/office/drawing/2014/main" id="{3A6D7252-1AEB-4827-99E2-2FC3D8A0BCE7}"/>
              </a:ext>
            </a:extLst>
          </p:cNvPr>
          <p:cNvSpPr>
            <a:spLocks noGrp="1"/>
          </p:cNvSpPr>
          <p:nvPr>
            <p:ph type="body" idx="1"/>
          </p:nvPr>
        </p:nvSpPr>
        <p:spPr>
          <a:xfrm>
            <a:off x="1753300" y="1115736"/>
            <a:ext cx="9751312" cy="5515761"/>
          </a:xfrm>
        </p:spPr>
        <p:txBody>
          <a:bodyPr/>
          <a:lstStyle/>
          <a:p>
            <a:pPr eaLnBrk="1" hangingPunct="1">
              <a:lnSpc>
                <a:spcPct val="90000"/>
              </a:lnSpc>
              <a:defRPr/>
            </a:pPr>
            <a:endParaRPr lang="hu-HU" sz="2400" dirty="0"/>
          </a:p>
          <a:p>
            <a:pPr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Miért szükséges? Azért mert…</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A projektelemek, feladatok időigényesek</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Egyes projektelemek egymásra épülnek</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Időrendi pontosítása annak, amikor egyes elemek csúszása esetében hol lehet beavatkozni</a:t>
            </a:r>
          </a:p>
          <a:p>
            <a:pPr lvl="1" eaLnBrk="1" hangingPunct="1">
              <a:lnSpc>
                <a:spcPct val="90000"/>
              </a:lnSpc>
              <a:defRPr/>
            </a:pPr>
            <a:endParaRPr lang="hu-HU" sz="2400" b="1" dirty="0">
              <a:solidFill>
                <a:schemeClr val="accent2">
                  <a:lumMod val="75000"/>
                </a:schemeClr>
              </a:solidFill>
              <a:latin typeface="Calibri" panose="020F0502020204030204" pitchFamily="34" charset="0"/>
              <a:cs typeface="Calibri" panose="020F0502020204030204" pitchFamily="34" charset="0"/>
            </a:endParaRPr>
          </a:p>
          <a:p>
            <a:pPr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Az ütemtervezés menete:</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Tevékenységek meghatározása</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Tevékenységek egymásra épülésének felvázolása</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Egyes tevékenységek időigényének meghatározása</a:t>
            </a:r>
          </a:p>
          <a:p>
            <a:pPr lvl="1" eaLnBrk="1" hangingPunct="1">
              <a:lnSpc>
                <a:spcPct val="90000"/>
              </a:lnSpc>
              <a:defRPr/>
            </a:pPr>
            <a:r>
              <a:rPr lang="hu-HU" sz="2400" b="1" dirty="0">
                <a:solidFill>
                  <a:schemeClr val="accent2">
                    <a:lumMod val="75000"/>
                  </a:schemeClr>
                </a:solidFill>
                <a:latin typeface="Calibri" panose="020F0502020204030204" pitchFamily="34" charset="0"/>
                <a:cs typeface="Calibri" panose="020F0502020204030204" pitchFamily="34" charset="0"/>
              </a:rPr>
              <a:t>Ütemterv elkészítése</a:t>
            </a:r>
            <a:endParaRPr lang="en-GB" sz="2400" b="1" dirty="0">
              <a:solidFill>
                <a:schemeClr val="accent2">
                  <a:lumMod val="75000"/>
                </a:schemeClr>
              </a:solidFill>
              <a:latin typeface="Calibri" panose="020F0502020204030204" pitchFamily="34" charset="0"/>
              <a:cs typeface="Calibri" panose="020F0502020204030204" pitchFamily="34" charset="0"/>
            </a:endParaRPr>
          </a:p>
          <a:p>
            <a:endParaRPr lang="hu-HU" dirty="0"/>
          </a:p>
        </p:txBody>
      </p:sp>
    </p:spTree>
    <p:extLst>
      <p:ext uri="{BB962C8B-B14F-4D97-AF65-F5344CB8AC3E}">
        <p14:creationId xmlns:p14="http://schemas.microsoft.com/office/powerpoint/2010/main" val="32339779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B7987E-29A0-416C-A471-21F91D27F6E0}"/>
              </a:ext>
            </a:extLst>
          </p:cNvPr>
          <p:cNvSpPr>
            <a:spLocks noGrp="1"/>
          </p:cNvSpPr>
          <p:nvPr>
            <p:ph type="title"/>
          </p:nvPr>
        </p:nvSpPr>
        <p:spPr>
          <a:xfrm>
            <a:off x="1694576" y="385894"/>
            <a:ext cx="10091956" cy="6165908"/>
          </a:xfrm>
        </p:spPr>
        <p:txBody>
          <a:bodyPr/>
          <a:lstStyle/>
          <a:p>
            <a:endParaRPr lang="hu-HU" dirty="0"/>
          </a:p>
        </p:txBody>
      </p:sp>
      <p:pic>
        <p:nvPicPr>
          <p:cNvPr id="4" name="Kép 3">
            <a:extLst>
              <a:ext uri="{FF2B5EF4-FFF2-40B4-BE49-F238E27FC236}">
                <a16:creationId xmlns:a16="http://schemas.microsoft.com/office/drawing/2014/main" id="{A8F812F6-A988-4E5B-BA6A-6055C0959389}"/>
              </a:ext>
            </a:extLst>
          </p:cNvPr>
          <p:cNvPicPr>
            <a:picLocks noChangeAspect="1"/>
          </p:cNvPicPr>
          <p:nvPr/>
        </p:nvPicPr>
        <p:blipFill>
          <a:blip r:embed="rId2"/>
          <a:stretch>
            <a:fillRect/>
          </a:stretch>
        </p:blipFill>
        <p:spPr>
          <a:xfrm>
            <a:off x="1694319" y="914400"/>
            <a:ext cx="10092213" cy="5637402"/>
          </a:xfrm>
          <a:prstGeom prst="rect">
            <a:avLst/>
          </a:prstGeom>
        </p:spPr>
      </p:pic>
    </p:spTree>
    <p:extLst>
      <p:ext uri="{BB962C8B-B14F-4D97-AF65-F5344CB8AC3E}">
        <p14:creationId xmlns:p14="http://schemas.microsoft.com/office/powerpoint/2010/main" val="758669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F3FCD0-8684-4F86-910E-E42B7278DAD3}"/>
              </a:ext>
            </a:extLst>
          </p:cNvPr>
          <p:cNvSpPr>
            <a:spLocks noGrp="1"/>
          </p:cNvSpPr>
          <p:nvPr>
            <p:ph type="title"/>
          </p:nvPr>
        </p:nvSpPr>
        <p:spPr>
          <a:xfrm>
            <a:off x="1568742" y="352338"/>
            <a:ext cx="9935870" cy="1065401"/>
          </a:xfrm>
        </p:spPr>
        <p:txBody>
          <a:bodyPr anchor="t"/>
          <a:lstStyle/>
          <a:p>
            <a:pPr algn="ctr"/>
            <a:r>
              <a:rPr lang="hu-HU" b="1" dirty="0">
                <a:latin typeface="Calibri" panose="020F0502020204030204" pitchFamily="34" charset="0"/>
                <a:cs typeface="Calibri" panose="020F0502020204030204" pitchFamily="34" charset="0"/>
              </a:rPr>
              <a:t>HUMÁNERŐFORRÁSOK TERVEZÉSE</a:t>
            </a:r>
          </a:p>
        </p:txBody>
      </p:sp>
      <p:sp>
        <p:nvSpPr>
          <p:cNvPr id="3" name="Szöveg helye 2">
            <a:extLst>
              <a:ext uri="{FF2B5EF4-FFF2-40B4-BE49-F238E27FC236}">
                <a16:creationId xmlns:a16="http://schemas.microsoft.com/office/drawing/2014/main" id="{2FBA258F-A9E0-4606-B16C-40B6E05A2592}"/>
              </a:ext>
            </a:extLst>
          </p:cNvPr>
          <p:cNvSpPr>
            <a:spLocks noGrp="1"/>
          </p:cNvSpPr>
          <p:nvPr>
            <p:ph type="body" idx="1"/>
          </p:nvPr>
        </p:nvSpPr>
        <p:spPr>
          <a:xfrm>
            <a:off x="1669409" y="1728132"/>
            <a:ext cx="10276514" cy="4777530"/>
          </a:xfrm>
        </p:spPr>
        <p:txBody>
          <a:bodyPr>
            <a:normAutofit fontScale="92500"/>
          </a:bodyPr>
          <a:lstStyle/>
          <a:p>
            <a:pPr eaLnBrk="1" hangingPunct="1">
              <a:lnSpc>
                <a:spcPct val="90000"/>
              </a:lnSpc>
              <a:defRPr/>
            </a:pPr>
            <a:r>
              <a:rPr lang="hu-HU" sz="2800" b="1" dirty="0">
                <a:solidFill>
                  <a:schemeClr val="accent2">
                    <a:lumMod val="75000"/>
                  </a:schemeClr>
                </a:solidFill>
              </a:rPr>
              <a:t>A humánerőforrások tervezéséheséhez szükséges információk:</a:t>
            </a:r>
          </a:p>
          <a:p>
            <a:pPr lvl="1" eaLnBrk="1" hangingPunct="1">
              <a:lnSpc>
                <a:spcPct val="90000"/>
              </a:lnSpc>
              <a:defRPr/>
            </a:pPr>
            <a:r>
              <a:rPr lang="hu-HU" sz="2800" b="1" dirty="0">
                <a:solidFill>
                  <a:schemeClr val="accent2">
                    <a:lumMod val="75000"/>
                  </a:schemeClr>
                </a:solidFill>
              </a:rPr>
              <a:t>Rendelkezésre állás</a:t>
            </a:r>
          </a:p>
          <a:p>
            <a:pPr lvl="1" eaLnBrk="1" hangingPunct="1">
              <a:lnSpc>
                <a:spcPct val="90000"/>
              </a:lnSpc>
              <a:defRPr/>
            </a:pPr>
            <a:r>
              <a:rPr lang="hu-HU" sz="2800" b="1" dirty="0">
                <a:solidFill>
                  <a:schemeClr val="accent2">
                    <a:lumMod val="75000"/>
                  </a:schemeClr>
                </a:solidFill>
              </a:rPr>
              <a:t>Költségek felmérése</a:t>
            </a:r>
          </a:p>
          <a:p>
            <a:pPr eaLnBrk="1" hangingPunct="1">
              <a:lnSpc>
                <a:spcPct val="90000"/>
              </a:lnSpc>
              <a:defRPr/>
            </a:pPr>
            <a:endParaRPr lang="hu-HU" sz="2800" b="1" dirty="0">
              <a:solidFill>
                <a:schemeClr val="accent2">
                  <a:lumMod val="75000"/>
                </a:schemeClr>
              </a:solidFill>
            </a:endParaRPr>
          </a:p>
          <a:p>
            <a:pPr eaLnBrk="1" hangingPunct="1">
              <a:lnSpc>
                <a:spcPct val="90000"/>
              </a:lnSpc>
              <a:defRPr/>
            </a:pPr>
            <a:r>
              <a:rPr lang="hu-HU" sz="2800" b="1" dirty="0">
                <a:solidFill>
                  <a:schemeClr val="accent2">
                    <a:lumMod val="75000"/>
                  </a:schemeClr>
                </a:solidFill>
              </a:rPr>
              <a:t>Elemei:</a:t>
            </a:r>
          </a:p>
          <a:p>
            <a:pPr lvl="1" eaLnBrk="1" hangingPunct="1">
              <a:lnSpc>
                <a:spcPct val="90000"/>
              </a:lnSpc>
              <a:defRPr/>
            </a:pPr>
            <a:r>
              <a:rPr lang="hu-HU" sz="2800" b="1" dirty="0">
                <a:solidFill>
                  <a:schemeClr val="accent2">
                    <a:lumMod val="75000"/>
                  </a:schemeClr>
                </a:solidFill>
              </a:rPr>
              <a:t>kompetencia igények meghatározása</a:t>
            </a:r>
          </a:p>
          <a:p>
            <a:pPr lvl="1" eaLnBrk="1" hangingPunct="1">
              <a:lnSpc>
                <a:spcPct val="90000"/>
              </a:lnSpc>
              <a:defRPr/>
            </a:pPr>
            <a:r>
              <a:rPr lang="hu-HU" sz="2800" b="1" dirty="0">
                <a:solidFill>
                  <a:schemeClr val="accent2">
                    <a:lumMod val="75000"/>
                  </a:schemeClr>
                </a:solidFill>
              </a:rPr>
              <a:t>szakértők kiválasztása, hozzárendelés a feladatokhoz,</a:t>
            </a:r>
          </a:p>
          <a:p>
            <a:pPr lvl="1" eaLnBrk="1" hangingPunct="1">
              <a:lnSpc>
                <a:spcPct val="90000"/>
              </a:lnSpc>
              <a:defRPr/>
            </a:pPr>
            <a:r>
              <a:rPr lang="hu-HU" sz="2800" b="1" dirty="0">
                <a:solidFill>
                  <a:schemeClr val="accent2">
                    <a:lumMod val="75000"/>
                  </a:schemeClr>
                </a:solidFill>
              </a:rPr>
              <a:t>egyes feladatok pontos ráfordítás-igényének meghatározása</a:t>
            </a:r>
          </a:p>
          <a:p>
            <a:pPr lvl="1" eaLnBrk="1" hangingPunct="1">
              <a:lnSpc>
                <a:spcPct val="90000"/>
              </a:lnSpc>
              <a:defRPr/>
            </a:pPr>
            <a:r>
              <a:rPr lang="hu-HU" sz="2800" b="1" dirty="0">
                <a:solidFill>
                  <a:schemeClr val="accent2">
                    <a:lumMod val="75000"/>
                  </a:schemeClr>
                </a:solidFill>
              </a:rPr>
              <a:t>ütemterv alapján HR bevonások tervezés</a:t>
            </a:r>
            <a:endParaRPr lang="en-GB" sz="2800" b="1" dirty="0">
              <a:solidFill>
                <a:schemeClr val="accent2">
                  <a:lumMod val="75000"/>
                </a:schemeClr>
              </a:solidFill>
            </a:endParaRPr>
          </a:p>
          <a:p>
            <a:endParaRPr lang="hu-HU" dirty="0"/>
          </a:p>
        </p:txBody>
      </p:sp>
    </p:spTree>
    <p:extLst>
      <p:ext uri="{BB962C8B-B14F-4D97-AF65-F5344CB8AC3E}">
        <p14:creationId xmlns:p14="http://schemas.microsoft.com/office/powerpoint/2010/main" val="1533496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8AA3C7-0E05-4473-975A-620A7099C935}"/>
              </a:ext>
            </a:extLst>
          </p:cNvPr>
          <p:cNvSpPr>
            <a:spLocks noGrp="1"/>
          </p:cNvSpPr>
          <p:nvPr>
            <p:ph type="title"/>
          </p:nvPr>
        </p:nvSpPr>
        <p:spPr>
          <a:xfrm>
            <a:off x="1988192" y="654342"/>
            <a:ext cx="9516420" cy="1568742"/>
          </a:xfrm>
        </p:spPr>
        <p:txBody>
          <a:bodyPr/>
          <a:lstStyle/>
          <a:p>
            <a:endParaRPr lang="hu-HU" dirty="0"/>
          </a:p>
        </p:txBody>
      </p:sp>
      <p:sp>
        <p:nvSpPr>
          <p:cNvPr id="3" name="Szöveg helye 2">
            <a:extLst>
              <a:ext uri="{FF2B5EF4-FFF2-40B4-BE49-F238E27FC236}">
                <a16:creationId xmlns:a16="http://schemas.microsoft.com/office/drawing/2014/main" id="{8402A68B-C166-4E90-A4EB-D51B3180BE7F}"/>
              </a:ext>
            </a:extLst>
          </p:cNvPr>
          <p:cNvSpPr>
            <a:spLocks noGrp="1"/>
          </p:cNvSpPr>
          <p:nvPr>
            <p:ph type="body" idx="1"/>
          </p:nvPr>
        </p:nvSpPr>
        <p:spPr>
          <a:xfrm>
            <a:off x="1694576" y="2424418"/>
            <a:ext cx="9810036" cy="1966111"/>
          </a:xfrm>
        </p:spPr>
        <p:txBody>
          <a:bodyPr anchor="ctr">
            <a:normAutofit/>
          </a:bodyPr>
          <a:lstStyle/>
          <a:p>
            <a:pPr algn="ctr"/>
            <a:r>
              <a:rPr lang="hu-HU" sz="4800" b="1" dirty="0">
                <a:solidFill>
                  <a:schemeClr val="accent2">
                    <a:lumMod val="75000"/>
                  </a:schemeClr>
                </a:solidFill>
                <a:latin typeface="Calibri" panose="020F0502020204030204" pitchFamily="34" charset="0"/>
                <a:cs typeface="Calibri" panose="020F0502020204030204" pitchFamily="34" charset="0"/>
              </a:rPr>
              <a:t>KÖSZÖNÖM A FIGYELMET!</a:t>
            </a:r>
            <a:endParaRPr lang="hu-HU" sz="4800" dirty="0">
              <a:solidFill>
                <a:schemeClr val="accent2">
                  <a:lumMod val="75000"/>
                </a:schemeClr>
              </a:solidFill>
            </a:endParaRPr>
          </a:p>
        </p:txBody>
      </p:sp>
    </p:spTree>
    <p:extLst>
      <p:ext uri="{BB962C8B-B14F-4D97-AF65-F5344CB8AC3E}">
        <p14:creationId xmlns:p14="http://schemas.microsoft.com/office/powerpoint/2010/main" val="171262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9AB0C1-46AC-41A6-BFE8-881201DC5A15}"/>
              </a:ext>
            </a:extLst>
          </p:cNvPr>
          <p:cNvSpPr>
            <a:spLocks noGrp="1"/>
          </p:cNvSpPr>
          <p:nvPr>
            <p:ph type="title"/>
          </p:nvPr>
        </p:nvSpPr>
        <p:spPr>
          <a:xfrm>
            <a:off x="1325462" y="302004"/>
            <a:ext cx="10179150" cy="860400"/>
          </a:xfrm>
        </p:spPr>
        <p:txBody>
          <a:bodyPr/>
          <a:lstStyle/>
          <a:p>
            <a:pPr algn="ctr"/>
            <a:r>
              <a:rPr lang="hu-HU" b="1" dirty="0">
                <a:latin typeface="Calibri" panose="020F0502020204030204" pitchFamily="34" charset="0"/>
                <a:cs typeface="Calibri" panose="020F0502020204030204" pitchFamily="34" charset="0"/>
              </a:rPr>
              <a:t>STRUKTURÁLT DÖNTÉSHOZATAL</a:t>
            </a:r>
          </a:p>
        </p:txBody>
      </p:sp>
      <p:sp>
        <p:nvSpPr>
          <p:cNvPr id="3" name="Szöveg helye 2">
            <a:extLst>
              <a:ext uri="{FF2B5EF4-FFF2-40B4-BE49-F238E27FC236}">
                <a16:creationId xmlns:a16="http://schemas.microsoft.com/office/drawing/2014/main" id="{1102854A-2BB1-4F10-8A30-C4B66AC42336}"/>
              </a:ext>
            </a:extLst>
          </p:cNvPr>
          <p:cNvSpPr>
            <a:spLocks noGrp="1"/>
          </p:cNvSpPr>
          <p:nvPr>
            <p:ph type="body" idx="1"/>
          </p:nvPr>
        </p:nvSpPr>
        <p:spPr>
          <a:xfrm>
            <a:off x="1828800" y="1417739"/>
            <a:ext cx="9675811" cy="4538444"/>
          </a:xfrm>
        </p:spPr>
        <p:txBody>
          <a:bodyPr/>
          <a:lstStyle/>
          <a:p>
            <a:pPr algn="ctr"/>
            <a:endParaRPr lang="hu-HU" dirty="0"/>
          </a:p>
          <a:p>
            <a:pPr algn="ctr"/>
            <a:endParaRPr lang="hu-HU" dirty="0"/>
          </a:p>
        </p:txBody>
      </p:sp>
      <p:pic>
        <p:nvPicPr>
          <p:cNvPr id="6" name="Kép 5">
            <a:extLst>
              <a:ext uri="{FF2B5EF4-FFF2-40B4-BE49-F238E27FC236}">
                <a16:creationId xmlns:a16="http://schemas.microsoft.com/office/drawing/2014/main" id="{4865A95F-F5D6-4DA3-8A53-924FC10680A8}"/>
              </a:ext>
            </a:extLst>
          </p:cNvPr>
          <p:cNvPicPr>
            <a:picLocks noChangeAspect="1"/>
          </p:cNvPicPr>
          <p:nvPr/>
        </p:nvPicPr>
        <p:blipFill>
          <a:blip r:embed="rId2"/>
          <a:stretch>
            <a:fillRect/>
          </a:stretch>
        </p:blipFill>
        <p:spPr>
          <a:xfrm>
            <a:off x="5257389" y="1415705"/>
            <a:ext cx="5746458" cy="5140291"/>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129650569"/>
      </p:ext>
    </p:extLst>
  </p:cSld>
  <p:clrMapOvr>
    <a:masterClrMapping/>
  </p:clrMapOvr>
</p:sld>
</file>

<file path=ppt/theme/theme1.xml><?xml version="1.0" encoding="utf-8"?>
<a:theme xmlns:a="http://schemas.openxmlformats.org/drawingml/2006/main" name="Szálak">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4054</TotalTime>
  <Words>5074</Words>
  <Application>Microsoft Office PowerPoint</Application>
  <PresentationFormat>Szélesvásznú</PresentationFormat>
  <Paragraphs>343</Paragraphs>
  <Slides>87</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87</vt:i4>
      </vt:variant>
    </vt:vector>
  </HeadingPairs>
  <TitlesOfParts>
    <vt:vector size="97" baseType="lpstr">
      <vt:lpstr>Arial</vt:lpstr>
      <vt:lpstr>Arial-BoldMT</vt:lpstr>
      <vt:lpstr>ArialMT</vt:lpstr>
      <vt:lpstr>Calibri</vt:lpstr>
      <vt:lpstr>Century Gothic</vt:lpstr>
      <vt:lpstr>SymbolMT</vt:lpstr>
      <vt:lpstr>TimesNewRomanPS-BoldMT</vt:lpstr>
      <vt:lpstr>TimesNewRomanPSMT</vt:lpstr>
      <vt:lpstr>Wingdings 3</vt:lpstr>
      <vt:lpstr>Szálak</vt:lpstr>
      <vt:lpstr>PowerPoint-bemutató</vt:lpstr>
      <vt:lpstr>1. WORKSHOP </vt:lpstr>
      <vt:lpstr>Projektéletciklus-modell</vt:lpstr>
      <vt:lpstr>Mi is ez? Miért és mire jó?</vt:lpstr>
      <vt:lpstr>Kialakulás, létrehozás</vt:lpstr>
      <vt:lpstr>ALAPFOGALOM - Projekt Ciklus Menedzsment: A PCM általános, szabványos elvek, módszerek és szabályok gyűjteménye, amely lényegében egy "kényszerpályát" jelenít meg a program és projektkészítők, ill. a pályázók számára a támogatási források megszerzésének és felhasználásának folyamatában.</vt:lpstr>
      <vt:lpstr>CIKLUS-ELMÉLET</vt:lpstr>
      <vt:lpstr>Mire, milyen korábbi problémákra jelent megoldást?</vt:lpstr>
      <vt:lpstr>STRUKTURÁLT DÖNTÉSHOZATAL</vt:lpstr>
      <vt:lpstr>Projekt?/Életciklus?/Modell?</vt:lpstr>
      <vt:lpstr>AZ ÁLTALÁNOS PROJEKTCIKLUS SZAKASZAI:   • PROGRAMOZÁS,  • KONCEPCIÓ, ILLESZKEDÉS (IDENTIFIKÁCIÓ)  • TERVEZÉS,  • FINANSZÍROZÁS  • MEGVALÓSÍTÁS, VALAMINT  • ÉRTÉKELÉS</vt:lpstr>
      <vt:lpstr>A PROJEKTCIKLUS-MENEDZSMENT LEGFONTOSABB ALAPELVEI ÉS EZEK JELLEMZŐI</vt:lpstr>
      <vt:lpstr>PROJEKTCIKLUS-SZAKASZOK</vt:lpstr>
      <vt:lpstr>PowerPoint-bemutató</vt:lpstr>
      <vt:lpstr>PROGRAMOZÁS </vt:lpstr>
      <vt:lpstr>AZ „ÖNTANULÁSI” CIKLUS</vt:lpstr>
      <vt:lpstr>KONCEPCIÓALKOTÁS, ILLESZTÉS</vt:lpstr>
      <vt:lpstr> KONCEPCIÓALKOTÁS, ILLESZTÉS </vt:lpstr>
      <vt:lpstr>TERVEZÉS</vt:lpstr>
      <vt:lpstr>TERVEZÉS</vt:lpstr>
      <vt:lpstr>A korszerű tervezésnél általános az előértékelési követelmény megjelenítése.   Meg kell fogalmazni azokat a mérőszámokat, amivel a projekt teljesítményét mérni tudja.  A tervezés egyik kulcsfeladata a projekt teljesítmény mérésére szolgáló mutatók, indikátorok (hozam-, eredmény-, és hatásmutatók) meghatározása, amely körültekintő vizsgálatot igényel.   Az adott projekt sajátosságaitól függően néha komoly nehézséget okozhat olyan indikátort találni, amelynek ellenőrzéséhez a valós információ is rendelkezésre áll vagy megszerezhető. </vt:lpstr>
      <vt:lpstr>FINANSZÍROZÁS</vt:lpstr>
      <vt:lpstr>FINANSZÍROZÁS </vt:lpstr>
      <vt:lpstr>KIVÁLASZTÁSI SZEMPONTOK </vt:lpstr>
      <vt:lpstr>PowerPoint-bemutató</vt:lpstr>
      <vt:lpstr>MEGVALÓSÍTÁS 1.</vt:lpstr>
      <vt:lpstr>MEGVALÓSÍTÁS 2.</vt:lpstr>
      <vt:lpstr>ÉRTÉKELÉS</vt:lpstr>
      <vt:lpstr>Értékelés  Az értékelési szakaszban a finanszírozó intézmény a megvalósítóval együtt értékeli, hogy a program milyen eredményeket ért el és levonják a tanulságokat.   Az értékelés során levont tanulságokat felhasználják a jövőbeni programok és projektek tervezéséhez.   Az általános ciklusban az értékelési szakasz a megvalósítási szakaszt követi, elterjedt gyakorlat az is, hogy középtávú értékelést végeznek a megvalósítási szakasz során a projekt hátralévő futamidejében hasznosítható tapasztalatok megállapítása céljából.   </vt:lpstr>
      <vt:lpstr>- A projektek megvalósításával a monitorozás, a projekt ellenőrzése még nem ér véget. A projekt befejezését követő 6 hónap elteltével majd 1, 3 ill. 5 éven belül is be kell nyújtani egy-egy jelentést, hogy az outputokból hogyan lett tényleges hozam, eredmény, hogyan tudta elérni a projekt azt a célcsoportot, amit terveztek, és hogyan tudták elérni azokat a hatásokat, amelyeket a projekttervben megfogalmaztak. Tehát az utólagos értékelés minden uniós pályázatnál alapkövetelmény. - Az értékelés minden esetben a projekt célkitűzései megvalósításának vizsgálatát jelenti. A monitorozással ellentétben nem dinamikus, hanem statikus tevékenység, és nem a folyamatokat követi nyomon, hanem állapotot tükröz egy adott időpontban vagy időszakban. - Az értékelés célja olyan hatások megállapítása, tanulságok levonása, melyek attól függően, hogy mikor hajtják végre, elsősorban vagy az adott projekt vagy más projektek, programokesetében lesznek hasznosíthatóak.  - Tágabb értelmezésben esetleg sor kerülhet átfogó rendszervizsgálatokra is. Sőt egyes ellenőrzési jelentések is tartalmaznak bizonyos értékelési elemeket. - Értékeléseket nem csupán azért végzünk, mert az előírások ezt megkövetelik, hanem mert időről időre felmerül annak igénye, hogy ellenőrizzük, hogyan valósultak meg projektünk célkitűzései, érdemes volt-e dolgoznunk, és azt elég szabályszerűen tettük-e, hatékonyak voltunk-e, s mire költöttük el a rendelkezésünkre álló anyagi forrásokat. Ilyen és hasonló kérdések minden projekt esetében felmerülnek, mi sem bizonyítja ezt jobban, mint hogy a projektek végrehajtása során rendszeresen készülnek a különböző értékelő jelentések. </vt:lpstr>
      <vt:lpstr>ÉRTÉKELÉS 3.</vt:lpstr>
      <vt:lpstr>AZ ELLENŐRZÉS, A MONITOROZÁS ÉS ÉRTÉKELÉS  Az EU forrásokra épülő, és a harmonizáció miatt gyakorlatilag ma már valamennyi, Magyarországon működő pályázati rendszer a kétszintű bírálati struktúrát helyezi előtérbe. Ebben a rendszerben először azt vizsgálják, hogy jogosult-e a pályázó a támogatásra és meg vannak-e a referenciái, megfelel-e a formai követelményeknek. Ezt követi a szakmai tartalom megítélése.</vt:lpstr>
      <vt:lpstr>A PCM alkalmazása által felkínált gyakorlati megoldások és előnyök</vt:lpstr>
      <vt:lpstr>A PCM által felkínált integrált megoldás azt jelenti, hogy a módszertan magában foglalja a támogatások kezelésnek alapelveit, elemzési eszközeit és technikáit, a projekt-ciklus strukturált döntéshozatali eljárás pedig alkalmazza azokat. Célok, elvárások:  - a projektek relevánsak legyenek, azaz megfeleljenek az egyeztetett stratégiának és a kedvezményezettek valós igényeinek, azaz:  o a projektek kapcsolódnak a szektorális, nemzeti és közösségi célkitűzésekhez;  o a kedvezményezettek már a kezdeti szakaszoktól részt vesznek a tervezési folyamatban;  o alapos problémaelemzés készül;  o a célokat világosan meghatározzák a célcsoportok számára kínált előnyök formájában,  o erre építve történik a projekt stratégia kiválasztása és a projekt céljának meghatározása.  - a projektek megvalósíthatóak legyenek, abban az értelemben, hogy a célokat reálisan teljesíteni lehessen a működési környezet korlátai között és a végrehajtó intézmények kapacitása mellett, azaz:  o a célkitűzések logikusak és mérhetőek;  o számba veszik a kockázatokat és feltételezéseket, valamint a végrehajtó intézmények kapacitását;  o a monitoring a releváns célokra koncentrál.  - a projektek fenntarthatóak legyenek, azaz:  o a fenntarthatóságot befolyásoló tényezőkkel a projekttervezés részeként foglalkoznak;  o az értékelések eredményeit felhasználják és figyelembe veszik a jövőbeni projektek tervezése során.</vt:lpstr>
      <vt:lpstr>DÖNTÉSEK ÉS DOKUMENTUMOK A PROJEKTBEN</vt:lpstr>
      <vt:lpstr>PowerPoint-bemutató</vt:lpstr>
      <vt:lpstr>KÖSZÖNÖM A FIGYELMET!</vt:lpstr>
      <vt:lpstr>2. WORKSHOP </vt:lpstr>
      <vt:lpstr>PROJEKTMENEDZSMENT</vt:lpstr>
      <vt:lpstr>A projekttevékenység és az operatív működés jellemzői, különbségei</vt:lpstr>
      <vt:lpstr>A projektmenedzsment 10 tudásterülete</vt:lpstr>
      <vt:lpstr>Az egyes területek feladatmegosztása:</vt:lpstr>
      <vt:lpstr>Az egyes területek feladatmegosztása 2.:</vt:lpstr>
      <vt:lpstr>A projektmenedzsment élet-ciklus modell folyamatcsoportjai </vt:lpstr>
      <vt:lpstr>A KEZDEMÉNYEZÉSI FOLYAMATCSOPORT FOLYAMATAI:   - A projektvezető kiválasztása  - Az ügyfél valódi szükségleteinek felderítése  - Az ügyfél szükségleteinek dokumentálása  - Tárgyalás az ügyféllel a szükségletek teljesítésének módjáról  - Egyoldalas leírás készítése a projektről  - Engedély szerzése a magasabb szintű vezetéstől a projekt tervezésére  </vt:lpstr>
      <vt:lpstr>PROJEKT KÉSZÍTÉS LOGIKAI LÉPÉSEI </vt:lpstr>
      <vt:lpstr>PROJEKT-TERVEZÉSI MÓDSZEREK </vt:lpstr>
      <vt:lpstr>PROJEKTMENEDZSMENT</vt:lpstr>
      <vt:lpstr>A SWOT LOGIKÁJA</vt:lpstr>
      <vt:lpstr>SWOT</vt:lpstr>
      <vt:lpstr>ÉRINTETTEK</vt:lpstr>
      <vt:lpstr>ÉRINTETTEK ELEMZÉSE</vt:lpstr>
      <vt:lpstr>Célcsoportok (stakeholders):   - Társadalom - helyi közösség- kormány …   - Tulajdonosok – alkalmazottak – versenytársak …   - Gyermekek – nők – idősek – tanulók – szegények …     - Szállítók – vásárlók …stb.  Célcsoportok jellemzői:  - Jelentőségük?-- a projekt sikerét tekintve változó, melyet direkt, vagy  indirekt módon befolyásolhatunk  - Szerepük? -- összekötő szerepet töltenek be, szószólók, tárgyalók    - Környezetük? – befogadó (támogató) vagy hárító </vt:lpstr>
      <vt:lpstr>AZ ÉRINTETTEK ELEMZÉSE</vt:lpstr>
      <vt:lpstr>PROBLÉMA-ELEMZÉS</vt:lpstr>
      <vt:lpstr>PROBLÉMA-ELEMZÉS 1.</vt:lpstr>
      <vt:lpstr>PROBLÉMA-ELEMZÉS 2.</vt:lpstr>
      <vt:lpstr>PROBLÉMA-ELEMZÉS 3.</vt:lpstr>
      <vt:lpstr>PROBLÉMAFA</vt:lpstr>
      <vt:lpstr>CÉL-ELEMZÉS</vt:lpstr>
      <vt:lpstr>CÉL-ELEMZÉS 1.</vt:lpstr>
      <vt:lpstr>CÉLFA</vt:lpstr>
      <vt:lpstr>KERETMÁTRIX</vt:lpstr>
      <vt:lpstr>Logikai keretmátrix</vt:lpstr>
      <vt:lpstr>A logikai keretmátrix formációja</vt:lpstr>
      <vt:lpstr>A vertikális logika a projekt tevékenységét, az okozati összefüggéseket és a legfontosabb feltételezéseket tartalmazza. Ezen kívül szintén itt jelenek meg a projekt-menedzser befolyásolási körén kívül eső bizonytalansági tényezők is.  A horizontális logika a projekt hatásainak és a projekt által felhasznált erőforrások méréséhez kapcsolódik, a főbb mérési mutatók és a mérések ellenőrzéséhez szükséges eszközök meghatározásán keresztül.</vt:lpstr>
      <vt:lpstr>PowerPoint-bemutató</vt:lpstr>
      <vt:lpstr>Beavatkozási logika </vt:lpstr>
      <vt:lpstr>PowerPoint-bemutató</vt:lpstr>
      <vt:lpstr>PowerPoint-bemutató</vt:lpstr>
      <vt:lpstr>PowerPoint-bemutató</vt:lpstr>
      <vt:lpstr>PowerPoint-bemutató</vt:lpstr>
      <vt:lpstr>Gantt – diagram  Az ütemtervezés legelterjedtebb módszertani eszköze az ún. Gantt-diagram. Ez a diagram a projekt időtervében foglalt tevékenységeket egy-egy sorral jeleníti meg a tervben, olyan módon, hogy a sorok hossza arányos a reprezentált tevékenység teljesítési idejével.  Elkészítése 4 lépésből áll:  1. A tevékenységek definiálása  2. A tevékenységek logikai sorrendjének, egymásra épülésének meghatározása  3. A tevékenységek időtartamának meghatározása  4. A Gantt-diagram összeállítása  A Gantt –diagramban a tevékenységek egymás alatti helyzete is időbeliséget jelez, mivel az elhelyezkedés jelzi a tevékenységek egymástól való függőségét:  • átfedéses kapcsolódás: az előző tevékenységet nem kell befejezni ahhoz, hogy a következő megkezdhető  legyen.  • negatív átfedés: késleltetést jelez. A módszer alkalmazásának további előnye, hogy az ún. függőségi nyilakkal a függőségi kapcsolat is megjeleníthető az ábrán.  A Gantt-diagram segítségével a projekt haladása jól nyomon követhető, azonban a módszer jelentős hátránya, hogy bonyolult, sok tevékenységből álló és nagyszámú logikai kapcsolatot tartalmazó projektek esetében már átláthatatlanná válik.</vt:lpstr>
      <vt:lpstr>PowerPoint-bemutató</vt:lpstr>
      <vt:lpstr>PowerPoint-bemutató</vt:lpstr>
      <vt:lpstr>PowerPoint-bemutató</vt:lpstr>
      <vt:lpstr>TEVÉKENYSÉGFA</vt:lpstr>
      <vt:lpstr>KELL EGY CSAPAT</vt:lpstr>
      <vt:lpstr>PROJEKT-TEAM</vt:lpstr>
      <vt:lpstr>Projektek operatív tervezése</vt:lpstr>
      <vt:lpstr>PowerPoint-bemutató</vt:lpstr>
      <vt:lpstr>Pénzügyi tervezés és költségvetés</vt:lpstr>
      <vt:lpstr>ÜTEMEZÉS</vt:lpstr>
      <vt:lpstr>Projekt ütemének tervezése</vt:lpstr>
      <vt:lpstr>PowerPoint-bemutató</vt:lpstr>
      <vt:lpstr>HUMÁNERŐFORRÁSOK TERVEZÉSE</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József Kiss</dc:creator>
  <cp:lastModifiedBy>József Kiss</cp:lastModifiedBy>
  <cp:revision>66</cp:revision>
  <dcterms:created xsi:type="dcterms:W3CDTF">2020-10-05T21:30:03Z</dcterms:created>
  <dcterms:modified xsi:type="dcterms:W3CDTF">2020-10-09T07:10:21Z</dcterms:modified>
</cp:coreProperties>
</file>